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8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9AF27-898A-4D06-BAD0-59AA11F7FF52}" v="6" dt="2022-11-21T15:28:28.415"/>
    <p1510:client id="{42FABC1C-F8E3-C982-7083-E2E797D5F790}" v="165" dt="2022-11-22T22:55:34.671"/>
    <p1510:client id="{44DC5488-CD9B-252D-612E-6A143B193CCD}" v="50" dt="2022-11-24T09:48:08.450"/>
    <p1510:client id="{48443EC3-EC03-6590-B85B-00E7561E1C75}" v="238" dt="2022-11-29T11:44:25.096"/>
    <p1510:client id="{6235EB90-BECA-5E6F-743B-7602506C69FE}" v="151" dt="2022-11-26T12:48:45.787"/>
    <p1510:client id="{6E1AE841-75AE-560A-631E-0AF8DEDDF877}" v="174" dt="2022-11-21T18:10:39.773"/>
    <p1510:client id="{79868861-BEEC-E187-7B18-2CD290BBA3F1}" v="216" dt="2022-11-25T17:01:14.314"/>
    <p1510:client id="{7DCAA5C5-1EB0-A025-34F2-D1DFFD9A5006}" v="85" dt="2022-11-27T14:41:41.539"/>
    <p1510:client id="{A23A73D2-E534-7CF9-3161-8E663AB8F762}" v="194" dt="2022-11-26T16:26:52.192"/>
    <p1510:client id="{A34A84EA-E57E-26E8-516F-5DBDE898EF07}" v="372" dt="2022-11-24T10:13:16.247"/>
    <p1510:client id="{B0809F2A-FE75-2233-0C0B-2D589230A1C4}" v="42" dt="2022-11-29T11:52:14.802"/>
    <p1510:client id="{D519F976-2A6A-3921-D4D3-A91587B51F16}" v="41" dt="2022-11-25T17:25:38.097"/>
    <p1510:client id="{D95E3DD2-4362-1750-60B9-9CACDD198857}" v="68" dt="2022-11-23T10:33:47.482"/>
    <p1510:client id="{E3609D09-6972-7B65-1F35-1D03D58E6D4B}" v="511" dt="2022-11-22T15:11:38.625"/>
    <p1510:client id="{E479A46D-1244-4ED7-46A3-F7485262CBD2}" v="174" dt="2022-11-26T16:48:41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BA2AE-8B8C-4535-8692-A7DA645523C1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DFE921-B620-41B7-9ECB-5F9F132E7621}">
      <dgm:prSet/>
      <dgm:spPr/>
      <dgm:t>
        <a:bodyPr/>
        <a:lstStyle/>
        <a:p>
          <a:pPr rtl="0"/>
          <a:r>
            <a:rPr lang="ru-RU" b="0" dirty="0" err="1"/>
            <a:t>Now</a:t>
          </a:r>
          <a:r>
            <a:rPr lang="ru-RU" b="0" dirty="0"/>
            <a:t> </a:t>
          </a:r>
          <a:r>
            <a:rPr lang="ru-RU" b="0" dirty="0" err="1"/>
            <a:t>we</a:t>
          </a:r>
          <a:r>
            <a:rPr lang="ru-RU" b="0" dirty="0"/>
            <a:t> </a:t>
          </a:r>
          <a:r>
            <a:rPr lang="ru-RU" b="0" dirty="0" err="1"/>
            <a:t>suggest</a:t>
          </a:r>
          <a:r>
            <a:rPr lang="ru-RU" b="0" dirty="0"/>
            <a:t> </a:t>
          </a:r>
          <a:r>
            <a:rPr lang="ru-RU" b="0" dirty="0" err="1"/>
            <a:t>you</a:t>
          </a:r>
          <a:r>
            <a:rPr lang="ru-RU" b="0" dirty="0">
              <a:latin typeface="Posterama"/>
            </a:rPr>
            <a:t> </a:t>
          </a:r>
          <a:r>
            <a:rPr lang="ru-RU" b="0" dirty="0" err="1">
              <a:latin typeface="Posterama"/>
            </a:rPr>
            <a:t>conducting</a:t>
          </a:r>
          <a:r>
            <a:rPr lang="ru-RU" b="0" dirty="0">
              <a:latin typeface="Posterama"/>
            </a:rPr>
            <a:t> </a:t>
          </a:r>
          <a:r>
            <a:rPr lang="ru-RU" b="0" dirty="0" err="1"/>
            <a:t>your</a:t>
          </a:r>
          <a:r>
            <a:rPr lang="ru-RU" b="0" dirty="0"/>
            <a:t> </a:t>
          </a:r>
          <a:r>
            <a:rPr lang="ru-RU" b="0" dirty="0" err="1"/>
            <a:t>own</a:t>
          </a:r>
          <a:r>
            <a:rPr lang="ru-RU" b="0" dirty="0">
              <a:latin typeface="Posterama"/>
            </a:rPr>
            <a:t> </a:t>
          </a:r>
          <a:r>
            <a:rPr lang="ru-RU" b="0" dirty="0" err="1"/>
            <a:t>research</a:t>
          </a:r>
          <a:r>
            <a:rPr lang="ru-RU" b="0" dirty="0"/>
            <a:t> </a:t>
          </a:r>
          <a:r>
            <a:rPr lang="ru-RU" b="0" dirty="0" err="1"/>
            <a:t>with</a:t>
          </a:r>
          <a:r>
            <a:rPr lang="ru-RU" b="0" dirty="0"/>
            <a:t> a </a:t>
          </a:r>
          <a:r>
            <a:rPr lang="ru-RU" b="0" dirty="0" err="1"/>
            <a:t>given</a:t>
          </a:r>
          <a:r>
            <a:rPr lang="ru-RU" b="0" dirty="0"/>
            <a:t> </a:t>
          </a:r>
          <a:r>
            <a:rPr lang="ru-RU" b="0" dirty="0" err="1"/>
            <a:t>goal</a:t>
          </a:r>
          <a:endParaRPr lang="ru-RU" b="0" dirty="0">
            <a:latin typeface="Posterama"/>
          </a:endParaRPr>
        </a:p>
      </dgm:t>
    </dgm:pt>
    <dgm:pt modelId="{6F506C1B-ED3C-40EF-85F6-596D5608FEDB}" type="parTrans" cxnId="{4FAAA9A8-4839-4832-B3ED-383672B3E7C5}">
      <dgm:prSet/>
      <dgm:spPr/>
      <dgm:t>
        <a:bodyPr/>
        <a:lstStyle/>
        <a:p>
          <a:endParaRPr lang="en-US"/>
        </a:p>
      </dgm:t>
    </dgm:pt>
    <dgm:pt modelId="{55542100-9488-46EF-B8F8-552FBAEAAD78}" type="sibTrans" cxnId="{4FAAA9A8-4839-4832-B3ED-383672B3E7C5}">
      <dgm:prSet/>
      <dgm:spPr/>
      <dgm:t>
        <a:bodyPr/>
        <a:lstStyle/>
        <a:p>
          <a:endParaRPr lang="en-US"/>
        </a:p>
      </dgm:t>
    </dgm:pt>
    <dgm:pt modelId="{595582C6-6F2A-4818-8618-2DC29BFFF16B}" type="pres">
      <dgm:prSet presAssocID="{375BA2AE-8B8C-4535-8692-A7DA645523C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EB6D127-53AB-4227-8415-6EBF8FE5A264}" type="pres">
      <dgm:prSet presAssocID="{96DFE921-B620-41B7-9ECB-5F9F132E7621}" presName="thickLine" presStyleLbl="alignNode1" presStyleIdx="0" presStyleCnt="1"/>
      <dgm:spPr/>
    </dgm:pt>
    <dgm:pt modelId="{05CB5128-141C-4323-9793-D211717F4369}" type="pres">
      <dgm:prSet presAssocID="{96DFE921-B620-41B7-9ECB-5F9F132E7621}" presName="horz1" presStyleCnt="0"/>
      <dgm:spPr/>
    </dgm:pt>
    <dgm:pt modelId="{216B987B-16D3-42E5-BD9F-A75FEC79C110}" type="pres">
      <dgm:prSet presAssocID="{96DFE921-B620-41B7-9ECB-5F9F132E7621}" presName="tx1" presStyleLbl="revTx" presStyleIdx="0" presStyleCnt="1"/>
      <dgm:spPr/>
      <dgm:t>
        <a:bodyPr/>
        <a:lstStyle/>
        <a:p>
          <a:endParaRPr lang="ru-RU"/>
        </a:p>
      </dgm:t>
    </dgm:pt>
    <dgm:pt modelId="{D606C31E-8174-4D95-9A24-9E4ACE49F119}" type="pres">
      <dgm:prSet presAssocID="{96DFE921-B620-41B7-9ECB-5F9F132E7621}" presName="vert1" presStyleCnt="0"/>
      <dgm:spPr/>
    </dgm:pt>
  </dgm:ptLst>
  <dgm:cxnLst>
    <dgm:cxn modelId="{4FAAA9A8-4839-4832-B3ED-383672B3E7C5}" srcId="{375BA2AE-8B8C-4535-8692-A7DA645523C1}" destId="{96DFE921-B620-41B7-9ECB-5F9F132E7621}" srcOrd="0" destOrd="0" parTransId="{6F506C1B-ED3C-40EF-85F6-596D5608FEDB}" sibTransId="{55542100-9488-46EF-B8F8-552FBAEAAD78}"/>
    <dgm:cxn modelId="{BD55103B-3F63-4909-B0E1-93A7F10021C7}" type="presOf" srcId="{96DFE921-B620-41B7-9ECB-5F9F132E7621}" destId="{216B987B-16D3-42E5-BD9F-A75FEC79C110}" srcOrd="0" destOrd="0" presId="urn:microsoft.com/office/officeart/2008/layout/LinedList"/>
    <dgm:cxn modelId="{8CC1D195-F40C-4362-BB74-025F44A32F07}" type="presOf" srcId="{375BA2AE-8B8C-4535-8692-A7DA645523C1}" destId="{595582C6-6F2A-4818-8618-2DC29BFFF16B}" srcOrd="0" destOrd="0" presId="urn:microsoft.com/office/officeart/2008/layout/LinedList"/>
    <dgm:cxn modelId="{2DB90135-56BE-44C1-95BA-6DE4190ED90C}" type="presParOf" srcId="{595582C6-6F2A-4818-8618-2DC29BFFF16B}" destId="{BEB6D127-53AB-4227-8415-6EBF8FE5A264}" srcOrd="0" destOrd="0" presId="urn:microsoft.com/office/officeart/2008/layout/LinedList"/>
    <dgm:cxn modelId="{8639FC05-CF03-4202-A24E-E32D162547CD}" type="presParOf" srcId="{595582C6-6F2A-4818-8618-2DC29BFFF16B}" destId="{05CB5128-141C-4323-9793-D211717F4369}" srcOrd="1" destOrd="0" presId="urn:microsoft.com/office/officeart/2008/layout/LinedList"/>
    <dgm:cxn modelId="{76D0FB17-682D-4EE6-AFBD-774151FE8222}" type="presParOf" srcId="{05CB5128-141C-4323-9793-D211717F4369}" destId="{216B987B-16D3-42E5-BD9F-A75FEC79C110}" srcOrd="0" destOrd="0" presId="urn:microsoft.com/office/officeart/2008/layout/LinedList"/>
    <dgm:cxn modelId="{9D39A64E-B45A-4317-A6C1-2BC527CC25A7}" type="presParOf" srcId="{05CB5128-141C-4323-9793-D211717F4369}" destId="{D606C31E-8174-4D95-9A24-9E4ACE49F1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6D127-53AB-4227-8415-6EBF8FE5A264}">
      <dsp:nvSpPr>
        <dsp:cNvPr id="0" name=""/>
        <dsp:cNvSpPr/>
      </dsp:nvSpPr>
      <dsp:spPr>
        <a:xfrm>
          <a:off x="0" y="0"/>
          <a:ext cx="611017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6B987B-16D3-42E5-BD9F-A75FEC79C110}">
      <dsp:nvSpPr>
        <dsp:cNvPr id="0" name=""/>
        <dsp:cNvSpPr/>
      </dsp:nvSpPr>
      <dsp:spPr>
        <a:xfrm>
          <a:off x="0" y="0"/>
          <a:ext cx="6110177" cy="403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0" kern="1200" dirty="0" err="1"/>
            <a:t>Now</a:t>
          </a:r>
          <a:r>
            <a:rPr lang="ru-RU" sz="5400" b="0" kern="1200" dirty="0"/>
            <a:t> </a:t>
          </a:r>
          <a:r>
            <a:rPr lang="ru-RU" sz="5400" b="0" kern="1200" dirty="0" err="1"/>
            <a:t>we</a:t>
          </a:r>
          <a:r>
            <a:rPr lang="ru-RU" sz="5400" b="0" kern="1200" dirty="0"/>
            <a:t> </a:t>
          </a:r>
          <a:r>
            <a:rPr lang="ru-RU" sz="5400" b="0" kern="1200" dirty="0" err="1"/>
            <a:t>suggest</a:t>
          </a:r>
          <a:r>
            <a:rPr lang="ru-RU" sz="5400" b="0" kern="1200" dirty="0"/>
            <a:t> </a:t>
          </a:r>
          <a:r>
            <a:rPr lang="ru-RU" sz="5400" b="0" kern="1200" dirty="0" err="1"/>
            <a:t>you</a:t>
          </a:r>
          <a:r>
            <a:rPr lang="ru-RU" sz="5400" b="0" kern="1200" dirty="0">
              <a:latin typeface="Posterama"/>
            </a:rPr>
            <a:t> </a:t>
          </a:r>
          <a:r>
            <a:rPr lang="ru-RU" sz="5400" b="0" kern="1200" dirty="0" err="1">
              <a:latin typeface="Posterama"/>
            </a:rPr>
            <a:t>conducting</a:t>
          </a:r>
          <a:r>
            <a:rPr lang="ru-RU" sz="5400" b="0" kern="1200" dirty="0">
              <a:latin typeface="Posterama"/>
            </a:rPr>
            <a:t> </a:t>
          </a:r>
          <a:r>
            <a:rPr lang="ru-RU" sz="5400" b="0" kern="1200" dirty="0" err="1"/>
            <a:t>your</a:t>
          </a:r>
          <a:r>
            <a:rPr lang="ru-RU" sz="5400" b="0" kern="1200" dirty="0"/>
            <a:t> </a:t>
          </a:r>
          <a:r>
            <a:rPr lang="ru-RU" sz="5400" b="0" kern="1200" dirty="0" err="1"/>
            <a:t>own</a:t>
          </a:r>
          <a:r>
            <a:rPr lang="ru-RU" sz="5400" b="0" kern="1200" dirty="0">
              <a:latin typeface="Posterama"/>
            </a:rPr>
            <a:t> </a:t>
          </a:r>
          <a:r>
            <a:rPr lang="ru-RU" sz="5400" b="0" kern="1200" dirty="0" err="1"/>
            <a:t>research</a:t>
          </a:r>
          <a:r>
            <a:rPr lang="ru-RU" sz="5400" b="0" kern="1200" dirty="0"/>
            <a:t> </a:t>
          </a:r>
          <a:r>
            <a:rPr lang="ru-RU" sz="5400" b="0" kern="1200" dirty="0" err="1"/>
            <a:t>with</a:t>
          </a:r>
          <a:r>
            <a:rPr lang="ru-RU" sz="5400" b="0" kern="1200" dirty="0"/>
            <a:t> a </a:t>
          </a:r>
          <a:r>
            <a:rPr lang="ru-RU" sz="5400" b="0" kern="1200" dirty="0" err="1"/>
            <a:t>given</a:t>
          </a:r>
          <a:r>
            <a:rPr lang="ru-RU" sz="5400" b="0" kern="1200" dirty="0"/>
            <a:t> </a:t>
          </a:r>
          <a:r>
            <a:rPr lang="ru-RU" sz="5400" b="0" kern="1200" dirty="0" err="1"/>
            <a:t>goal</a:t>
          </a:r>
          <a:endParaRPr lang="ru-RU" sz="5400" b="0" kern="1200" dirty="0">
            <a:latin typeface="Posterama"/>
          </a:endParaRPr>
        </a:p>
      </dsp:txBody>
      <dsp:txXfrm>
        <a:off x="0" y="0"/>
        <a:ext cx="6110177" cy="4036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6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1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3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1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1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6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8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D39700F-2B10-4402-A7DD-06EE22458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0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xmlns="" id="{06E15305-164C-44CD-9E0F-420C2DC1B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xmlns="" id="{C49B6340-9D54-4548-B87C-24BA7EA53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Dart on a dartboard">
            <a:extLst>
              <a:ext uri="{FF2B5EF4-FFF2-40B4-BE49-F238E27FC236}">
                <a16:creationId xmlns:a16="http://schemas.microsoft.com/office/drawing/2014/main" xmlns="" id="{7A4AFD7D-98F6-F33A-A373-AD67B211D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6" r="3" b="3"/>
          <a:stretch/>
        </p:blipFill>
        <p:spPr>
          <a:xfrm>
            <a:off x="-50042" y="-39158"/>
            <a:ext cx="7918858" cy="6897158"/>
          </a:xfrm>
          <a:prstGeom prst="rect">
            <a:avLst/>
          </a:prstGeom>
        </p:spPr>
      </p:pic>
      <p:sp useBgFill="1">
        <p:nvSpPr>
          <p:cNvPr id="23" name="Freeform: Shape 12">
            <a:extLst>
              <a:ext uri="{FF2B5EF4-FFF2-40B4-BE49-F238E27FC236}">
                <a16:creationId xmlns:a16="http://schemas.microsoft.com/office/drawing/2014/main" xmlns="" id="{F1D5403D-09EC-41DB-B916-A09C0E5AEC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99031" y="-39157"/>
            <a:ext cx="5592970" cy="6897158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ACD940-CEF9-8C7A-04A9-AD54C6918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5404" y="2881"/>
            <a:ext cx="4215588" cy="238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800" b="1" dirty="0">
                <a:ea typeface="+mj-lt"/>
                <a:cs typeface="+mj-lt"/>
              </a:rPr>
              <a:t>SETTING GOALS IN SCIENTIFIC RESEARCH AND   ACHIEVING THEM</a:t>
            </a:r>
            <a:endParaRPr lang="ru-RU" sz="3800" dirty="0">
              <a:cs typeface="Posterama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FF7368-06C8-8724-8DB6-8EE1E07F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3700" y="5897445"/>
            <a:ext cx="4347291" cy="921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i="1" err="1">
                <a:ea typeface="+mn-lt"/>
                <a:cs typeface="+mn-lt"/>
              </a:rPr>
              <a:t>Enlish</a:t>
            </a:r>
            <a:r>
              <a:rPr lang="ru-RU" i="1">
                <a:ea typeface="+mn-lt"/>
                <a:cs typeface="+mn-lt"/>
              </a:rPr>
              <a:t> </a:t>
            </a:r>
            <a:r>
              <a:rPr lang="ru-RU" i="1" err="1">
                <a:ea typeface="+mn-lt"/>
                <a:cs typeface="+mn-lt"/>
              </a:rPr>
              <a:t>as</a:t>
            </a:r>
            <a:r>
              <a:rPr lang="ru-RU" i="1">
                <a:ea typeface="+mn-lt"/>
                <a:cs typeface="+mn-lt"/>
              </a:rPr>
              <a:t> </a:t>
            </a:r>
            <a:r>
              <a:rPr lang="ru-RU" i="1" err="1">
                <a:ea typeface="+mn-lt"/>
                <a:cs typeface="+mn-lt"/>
              </a:rPr>
              <a:t>Intermediary</a:t>
            </a:r>
            <a:r>
              <a:rPr lang="ru-RU" i="1">
                <a:ea typeface="+mn-lt"/>
                <a:cs typeface="+mn-lt"/>
              </a:rPr>
              <a:t> </a:t>
            </a:r>
            <a:r>
              <a:rPr lang="ru-RU" i="1" err="1">
                <a:ea typeface="+mn-lt"/>
                <a:cs typeface="+mn-lt"/>
              </a:rPr>
              <a:t>Component</a:t>
            </a:r>
            <a:r>
              <a:rPr lang="ru-RU" i="1">
                <a:ea typeface="+mn-lt"/>
                <a:cs typeface="+mn-lt"/>
              </a:rPr>
              <a:t> </a:t>
            </a:r>
            <a:r>
              <a:rPr lang="ru-RU" i="1" err="1">
                <a:ea typeface="+mn-lt"/>
                <a:cs typeface="+mn-lt"/>
              </a:rPr>
              <a:t>in</a:t>
            </a:r>
            <a:r>
              <a:rPr lang="ru-RU" i="1">
                <a:ea typeface="+mn-lt"/>
                <a:cs typeface="+mn-lt"/>
              </a:rPr>
              <a:t> Science </a:t>
            </a:r>
            <a:r>
              <a:rPr lang="ru-RU" i="1" err="1">
                <a:ea typeface="+mn-lt"/>
                <a:cs typeface="+mn-lt"/>
              </a:rPr>
              <a:t>Activity</a:t>
            </a:r>
            <a:endParaRPr lang="ru-RU" i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8907B9E-89C0-0EDD-FC40-FC7117B1B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140" y="3431587"/>
            <a:ext cx="22574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6ADA084-C86B-4F3C-8077-6A8999CC4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D66B81-AD54-0420-CD7E-D232D721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10766774" cy="1514143"/>
          </a:xfrm>
        </p:spPr>
        <p:txBody>
          <a:bodyPr>
            <a:normAutofit/>
          </a:bodyPr>
          <a:lstStyle/>
          <a:p>
            <a:r>
              <a:rPr lang="ru-RU" i="1" dirty="0">
                <a:ea typeface="+mj-lt"/>
                <a:cs typeface="+mj-lt"/>
              </a:rPr>
              <a:t>Basic </a:t>
            </a:r>
            <a:r>
              <a:rPr lang="ru-RU" i="1" dirty="0" err="1">
                <a:ea typeface="+mj-lt"/>
                <a:cs typeface="+mj-lt"/>
              </a:rPr>
              <a:t>components</a:t>
            </a:r>
            <a:r>
              <a:rPr lang="ru-RU" i="1" dirty="0">
                <a:ea typeface="+mj-lt"/>
                <a:cs typeface="+mj-lt"/>
              </a:rPr>
              <a:t> </a:t>
            </a:r>
            <a:r>
              <a:rPr lang="ru-RU" i="1" dirty="0" err="1">
                <a:ea typeface="+mj-lt"/>
                <a:cs typeface="+mj-lt"/>
              </a:rPr>
              <a:t>of</a:t>
            </a:r>
            <a:r>
              <a:rPr lang="ru-RU" i="1" dirty="0">
                <a:ea typeface="+mj-lt"/>
                <a:cs typeface="+mj-lt"/>
              </a:rPr>
              <a:t> </a:t>
            </a:r>
            <a:r>
              <a:rPr lang="ru-RU" i="1" dirty="0" err="1">
                <a:ea typeface="+mj-lt"/>
                <a:cs typeface="+mj-lt"/>
              </a:rPr>
              <a:t>time</a:t>
            </a:r>
            <a:r>
              <a:rPr lang="ru-RU" i="1" dirty="0">
                <a:ea typeface="+mj-lt"/>
                <a:cs typeface="+mj-lt"/>
              </a:rPr>
              <a:t> </a:t>
            </a:r>
            <a:r>
              <a:rPr lang="ru-RU" i="1" dirty="0" err="1">
                <a:ea typeface="+mj-lt"/>
                <a:cs typeface="+mj-lt"/>
              </a:rPr>
              <a:t>management</a:t>
            </a:r>
            <a:endParaRPr lang="ru-RU" i="1" dirty="0" err="1">
              <a:cs typeface="Posterama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C81355F-A376-29DF-6A37-43EBBFB75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62"/>
          <a:stretch/>
        </p:blipFill>
        <p:spPr>
          <a:xfrm>
            <a:off x="20" y="2914649"/>
            <a:ext cx="6361059" cy="3943347"/>
          </a:xfrm>
          <a:custGeom>
            <a:avLst/>
            <a:gdLst/>
            <a:ahLst/>
            <a:cxnLst/>
            <a:rect l="l" t="t" r="r" b="b"/>
            <a:pathLst>
              <a:path w="6361079" h="3943347">
                <a:moveTo>
                  <a:pt x="521474" y="414420"/>
                </a:moveTo>
                <a:cubicBezTo>
                  <a:pt x="604087" y="416876"/>
                  <a:pt x="680773" y="462341"/>
                  <a:pt x="722249" y="543640"/>
                </a:cubicBezTo>
                <a:cubicBezTo>
                  <a:pt x="788608" y="673720"/>
                  <a:pt x="739700" y="846277"/>
                  <a:pt x="613008" y="929058"/>
                </a:cubicBezTo>
                <a:cubicBezTo>
                  <a:pt x="581335" y="949753"/>
                  <a:pt x="547799" y="962878"/>
                  <a:pt x="514274" y="968891"/>
                </a:cubicBezTo>
                <a:cubicBezTo>
                  <a:pt x="489130" y="973403"/>
                  <a:pt x="463992" y="973912"/>
                  <a:pt x="439653" y="970617"/>
                </a:cubicBezTo>
                <a:cubicBezTo>
                  <a:pt x="366631" y="960729"/>
                  <a:pt x="300784" y="916586"/>
                  <a:pt x="263455" y="843416"/>
                </a:cubicBezTo>
                <a:cubicBezTo>
                  <a:pt x="197095" y="713337"/>
                  <a:pt x="246004" y="540779"/>
                  <a:pt x="372696" y="457999"/>
                </a:cubicBezTo>
                <a:cubicBezTo>
                  <a:pt x="420205" y="426956"/>
                  <a:pt x="471906" y="412946"/>
                  <a:pt x="521474" y="414420"/>
                </a:cubicBezTo>
                <a:close/>
                <a:moveTo>
                  <a:pt x="988185" y="281716"/>
                </a:moveTo>
                <a:cubicBezTo>
                  <a:pt x="1037936" y="272792"/>
                  <a:pt x="1087637" y="295525"/>
                  <a:pt x="1112257" y="343785"/>
                </a:cubicBezTo>
                <a:cubicBezTo>
                  <a:pt x="1145083" y="408130"/>
                  <a:pt x="1120890" y="493488"/>
                  <a:pt x="1058219" y="534438"/>
                </a:cubicBezTo>
                <a:cubicBezTo>
                  <a:pt x="1042551" y="544675"/>
                  <a:pt x="1025962" y="551167"/>
                  <a:pt x="1009378" y="554142"/>
                </a:cubicBezTo>
                <a:cubicBezTo>
                  <a:pt x="992795" y="557117"/>
                  <a:pt x="976216" y="556574"/>
                  <a:pt x="960571" y="552740"/>
                </a:cubicBezTo>
                <a:cubicBezTo>
                  <a:pt x="929280" y="545075"/>
                  <a:pt x="901719" y="524246"/>
                  <a:pt x="885306" y="492074"/>
                </a:cubicBezTo>
                <a:cubicBezTo>
                  <a:pt x="852480" y="427728"/>
                  <a:pt x="876674" y="342369"/>
                  <a:pt x="939345" y="301420"/>
                </a:cubicBezTo>
                <a:cubicBezTo>
                  <a:pt x="955012" y="291183"/>
                  <a:pt x="971601" y="284691"/>
                  <a:pt x="988185" y="281716"/>
                </a:cubicBezTo>
                <a:close/>
                <a:moveTo>
                  <a:pt x="5006427" y="845"/>
                </a:moveTo>
                <a:cubicBezTo>
                  <a:pt x="5347805" y="-11751"/>
                  <a:pt x="5676540" y="116155"/>
                  <a:pt x="5981087" y="410490"/>
                </a:cubicBezTo>
                <a:cubicBezTo>
                  <a:pt x="6412348" y="827687"/>
                  <a:pt x="6605759" y="1875951"/>
                  <a:pt x="5850729" y="2477646"/>
                </a:cubicBezTo>
                <a:cubicBezTo>
                  <a:pt x="5675883" y="2617020"/>
                  <a:pt x="5510922" y="2776772"/>
                  <a:pt x="5345844" y="2934556"/>
                </a:cubicBezTo>
                <a:cubicBezTo>
                  <a:pt x="5189746" y="3083841"/>
                  <a:pt x="5136460" y="3294597"/>
                  <a:pt x="5187221" y="3522782"/>
                </a:cubicBezTo>
                <a:cubicBezTo>
                  <a:pt x="5215294" y="3648193"/>
                  <a:pt x="5248406" y="3772235"/>
                  <a:pt x="5278756" y="3896963"/>
                </a:cubicBezTo>
                <a:lnTo>
                  <a:pt x="5289244" y="3943347"/>
                </a:lnTo>
                <a:lnTo>
                  <a:pt x="0" y="3943347"/>
                </a:lnTo>
                <a:lnTo>
                  <a:pt x="0" y="1141130"/>
                </a:lnTo>
                <a:lnTo>
                  <a:pt x="20427" y="1143747"/>
                </a:lnTo>
                <a:cubicBezTo>
                  <a:pt x="184004" y="1161317"/>
                  <a:pt x="349131" y="1167916"/>
                  <a:pt x="512761" y="1154170"/>
                </a:cubicBezTo>
                <a:cubicBezTo>
                  <a:pt x="714977" y="1137036"/>
                  <a:pt x="846044" y="936951"/>
                  <a:pt x="972888" y="756346"/>
                </a:cubicBezTo>
                <a:cubicBezTo>
                  <a:pt x="1288958" y="306148"/>
                  <a:pt x="1657725" y="145437"/>
                  <a:pt x="2042260" y="341101"/>
                </a:cubicBezTo>
                <a:cubicBezTo>
                  <a:pt x="2191395" y="416984"/>
                  <a:pt x="2319169" y="569188"/>
                  <a:pt x="2435451" y="712718"/>
                </a:cubicBezTo>
                <a:cubicBezTo>
                  <a:pt x="2747209" y="1097658"/>
                  <a:pt x="3118527" y="1070852"/>
                  <a:pt x="3463163" y="819175"/>
                </a:cubicBezTo>
                <a:cubicBezTo>
                  <a:pt x="3707831" y="639902"/>
                  <a:pt x="3938655" y="426737"/>
                  <a:pt x="4192369" y="273017"/>
                </a:cubicBezTo>
                <a:cubicBezTo>
                  <a:pt x="4467747" y="105432"/>
                  <a:pt x="4740911" y="10641"/>
                  <a:pt x="5006427" y="845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10DCD4-BE8D-F889-D831-9E2F89FB6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376" y="2391995"/>
            <a:ext cx="5736172" cy="43278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ru-RU" sz="1900" i="1" u="sng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ru-RU" sz="1900" err="1">
                <a:ea typeface="+mn-lt"/>
                <a:cs typeface="+mn-lt"/>
              </a:rPr>
              <a:t>planning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and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goal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setting</a:t>
            </a:r>
            <a:endParaRPr lang="ru-RU" sz="190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ru-RU" sz="1900" err="1">
                <a:ea typeface="+mn-lt"/>
                <a:cs typeface="+mn-lt"/>
              </a:rPr>
              <a:t>setting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priorities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and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deadlines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for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each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task</a:t>
            </a:r>
            <a:endParaRPr lang="ru-RU" sz="190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ru-RU" sz="1900" err="1">
                <a:ea typeface="+mn-lt"/>
                <a:cs typeface="+mn-lt"/>
              </a:rPr>
              <a:t>analysis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of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time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resources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costs</a:t>
            </a:r>
            <a:endParaRPr lang="ru-RU" sz="190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ru-RU" sz="1900" err="1">
                <a:ea typeface="+mn-lt"/>
                <a:cs typeface="+mn-lt"/>
              </a:rPr>
              <a:t>making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lists</a:t>
            </a:r>
            <a:endParaRPr lang="ru-RU" sz="190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ru-RU" sz="1900" err="1">
                <a:ea typeface="+mn-lt"/>
                <a:cs typeface="+mn-lt"/>
              </a:rPr>
              <a:t>self-organization</a:t>
            </a: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ru-RU" sz="1900" err="1">
                <a:ea typeface="+mn-lt"/>
                <a:cs typeface="+mn-lt"/>
              </a:rPr>
              <a:t>exclusion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of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unnecessary</a:t>
            </a:r>
            <a:r>
              <a:rPr lang="ru-RU" sz="1900">
                <a:ea typeface="+mn-lt"/>
                <a:cs typeface="+mn-lt"/>
              </a:rPr>
              <a:t> </a:t>
            </a:r>
            <a:r>
              <a:rPr lang="ru-RU" sz="1900" err="1">
                <a:ea typeface="+mn-lt"/>
                <a:cs typeface="+mn-lt"/>
              </a:rPr>
              <a:t>tasks</a:t>
            </a:r>
            <a:endParaRPr lang="ru-RU" sz="19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ru-RU" sz="1900"/>
          </a:p>
        </p:txBody>
      </p:sp>
    </p:spTree>
    <p:extLst>
      <p:ext uri="{BB962C8B-B14F-4D97-AF65-F5344CB8AC3E}">
        <p14:creationId xmlns:p14="http://schemas.microsoft.com/office/powerpoint/2010/main" val="316618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76ADA084-C86B-4F3C-8077-6A8999CC4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Рисунок 4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3197750-D103-8255-5F00-E482E2D92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5" r="12658" b="1"/>
          <a:stretch/>
        </p:blipFill>
        <p:spPr>
          <a:xfrm>
            <a:off x="2" y="10"/>
            <a:ext cx="6164130" cy="5529421"/>
          </a:xfrm>
          <a:custGeom>
            <a:avLst/>
            <a:gdLst/>
            <a:ahLst/>
            <a:cxnLst/>
            <a:rect l="l" t="t" r="r" b="b"/>
            <a:pathLst>
              <a:path w="6972657" h="6356349">
                <a:moveTo>
                  <a:pt x="4162425" y="4810724"/>
                </a:moveTo>
                <a:cubicBezTo>
                  <a:pt x="4508954" y="4810724"/>
                  <a:pt x="4789872" y="5103559"/>
                  <a:pt x="4789872" y="5464789"/>
                </a:cubicBezTo>
                <a:cubicBezTo>
                  <a:pt x="4789872" y="5826019"/>
                  <a:pt x="4508954" y="6118855"/>
                  <a:pt x="4162425" y="6118855"/>
                </a:cubicBezTo>
                <a:cubicBezTo>
                  <a:pt x="3815896" y="6118855"/>
                  <a:pt x="3534978" y="5826019"/>
                  <a:pt x="3534978" y="5464789"/>
                </a:cubicBezTo>
                <a:cubicBezTo>
                  <a:pt x="3534978" y="5103559"/>
                  <a:pt x="3815896" y="4810724"/>
                  <a:pt x="4162425" y="4810724"/>
                </a:cubicBezTo>
                <a:close/>
                <a:moveTo>
                  <a:pt x="92101" y="4731176"/>
                </a:moveTo>
                <a:cubicBezTo>
                  <a:pt x="540880" y="4731176"/>
                  <a:pt x="904688" y="5094984"/>
                  <a:pt x="904688" y="5543763"/>
                </a:cubicBezTo>
                <a:cubicBezTo>
                  <a:pt x="904688" y="5964494"/>
                  <a:pt x="584935" y="6310542"/>
                  <a:pt x="175183" y="6352155"/>
                </a:cubicBezTo>
                <a:lnTo>
                  <a:pt x="92121" y="6356349"/>
                </a:lnTo>
                <a:lnTo>
                  <a:pt x="92081" y="6356349"/>
                </a:lnTo>
                <a:lnTo>
                  <a:pt x="9019" y="6352155"/>
                </a:lnTo>
                <a:lnTo>
                  <a:pt x="4079" y="6351401"/>
                </a:lnTo>
                <a:lnTo>
                  <a:pt x="0" y="6352492"/>
                </a:lnTo>
                <a:lnTo>
                  <a:pt x="0" y="4736748"/>
                </a:lnTo>
                <a:lnTo>
                  <a:pt x="9019" y="4735372"/>
                </a:lnTo>
                <a:cubicBezTo>
                  <a:pt x="36336" y="4732597"/>
                  <a:pt x="64052" y="4731176"/>
                  <a:pt x="92101" y="4731176"/>
                </a:cubicBezTo>
                <a:close/>
                <a:moveTo>
                  <a:pt x="6385770" y="2098604"/>
                </a:moveTo>
                <a:cubicBezTo>
                  <a:pt x="6543907" y="2107100"/>
                  <a:pt x="6698935" y="2178483"/>
                  <a:pt x="6813407" y="2310776"/>
                </a:cubicBezTo>
                <a:cubicBezTo>
                  <a:pt x="7042252" y="2575278"/>
                  <a:pt x="7022052" y="2983098"/>
                  <a:pt x="6768322" y="3221698"/>
                </a:cubicBezTo>
                <a:cubicBezTo>
                  <a:pt x="6718815" y="3268040"/>
                  <a:pt x="6662527" y="3305861"/>
                  <a:pt x="6601629" y="3333787"/>
                </a:cubicBezTo>
                <a:cubicBezTo>
                  <a:pt x="6357584" y="3444872"/>
                  <a:pt x="6072796" y="3380857"/>
                  <a:pt x="5894479" y="3174765"/>
                </a:cubicBezTo>
                <a:cubicBezTo>
                  <a:pt x="5665537" y="2910180"/>
                  <a:pt x="5685739" y="2502359"/>
                  <a:pt x="5939476" y="2263752"/>
                </a:cubicBezTo>
                <a:cubicBezTo>
                  <a:pt x="6066385" y="2144498"/>
                  <a:pt x="6227633" y="2090107"/>
                  <a:pt x="6385770" y="2098604"/>
                </a:cubicBezTo>
                <a:close/>
                <a:moveTo>
                  <a:pt x="0" y="0"/>
                </a:moveTo>
                <a:lnTo>
                  <a:pt x="5609109" y="0"/>
                </a:lnTo>
                <a:lnTo>
                  <a:pt x="5710855" y="100163"/>
                </a:lnTo>
                <a:cubicBezTo>
                  <a:pt x="5940043" y="363896"/>
                  <a:pt x="6060564" y="781193"/>
                  <a:pt x="5983550" y="1133306"/>
                </a:cubicBezTo>
                <a:cubicBezTo>
                  <a:pt x="5820740" y="1874471"/>
                  <a:pt x="4868226" y="1916819"/>
                  <a:pt x="4807924" y="2551785"/>
                </a:cubicBezTo>
                <a:cubicBezTo>
                  <a:pt x="4772098" y="2931077"/>
                  <a:pt x="5073952" y="3310271"/>
                  <a:pt x="5323480" y="3486493"/>
                </a:cubicBezTo>
                <a:cubicBezTo>
                  <a:pt x="5798207" y="3822498"/>
                  <a:pt x="6190925" y="3545085"/>
                  <a:pt x="6484693" y="3873055"/>
                </a:cubicBezTo>
                <a:cubicBezTo>
                  <a:pt x="6702769" y="4116667"/>
                  <a:pt x="6749067" y="4564067"/>
                  <a:pt x="6564699" y="4869471"/>
                </a:cubicBezTo>
                <a:cubicBezTo>
                  <a:pt x="6538929" y="4912110"/>
                  <a:pt x="6508772" y="4951720"/>
                  <a:pt x="6474766" y="4987555"/>
                </a:cubicBezTo>
                <a:lnTo>
                  <a:pt x="6475634" y="4987552"/>
                </a:lnTo>
                <a:cubicBezTo>
                  <a:pt x="6246183" y="5229347"/>
                  <a:pt x="5896158" y="5245005"/>
                  <a:pt x="5787911" y="5249784"/>
                </a:cubicBezTo>
                <a:cubicBezTo>
                  <a:pt x="5276208" y="5272608"/>
                  <a:pt x="5181583" y="4739335"/>
                  <a:pt x="4594647" y="4582595"/>
                </a:cubicBezTo>
                <a:cubicBezTo>
                  <a:pt x="4553401" y="4571414"/>
                  <a:pt x="4047262" y="4444111"/>
                  <a:pt x="3576692" y="4689896"/>
                </a:cubicBezTo>
                <a:cubicBezTo>
                  <a:pt x="2903508" y="5041365"/>
                  <a:pt x="3035835" y="5772616"/>
                  <a:pt x="2439534" y="6019748"/>
                </a:cubicBezTo>
                <a:cubicBezTo>
                  <a:pt x="2062607" y="6175963"/>
                  <a:pt x="1545662" y="6076257"/>
                  <a:pt x="1262869" y="5786450"/>
                </a:cubicBezTo>
                <a:cubicBezTo>
                  <a:pt x="864056" y="5377550"/>
                  <a:pt x="1125562" y="4799418"/>
                  <a:pt x="734842" y="4526254"/>
                </a:cubicBezTo>
                <a:cubicBezTo>
                  <a:pt x="506361" y="4366061"/>
                  <a:pt x="192715" y="4446641"/>
                  <a:pt x="19856" y="4511293"/>
                </a:cubicBezTo>
                <a:lnTo>
                  <a:pt x="0" y="451933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6FBAC1-EBAA-5885-F20A-C2CDB44B0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942" y="268755"/>
            <a:ext cx="5600510" cy="310835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900" b="1" i="1" dirty="0" err="1">
                <a:ea typeface="+mn-lt"/>
                <a:cs typeface="+mn-lt"/>
              </a:rPr>
              <a:t>Effective</a:t>
            </a:r>
            <a:r>
              <a:rPr lang="ru-RU" sz="1900" b="1" i="1" dirty="0">
                <a:ea typeface="+mn-lt"/>
                <a:cs typeface="+mn-lt"/>
              </a:rPr>
              <a:t> </a:t>
            </a:r>
            <a:r>
              <a:rPr lang="ru-RU" sz="1900" b="1" i="1" dirty="0" err="1">
                <a:ea typeface="+mn-lt"/>
                <a:cs typeface="+mn-lt"/>
              </a:rPr>
              <a:t>time</a:t>
            </a:r>
            <a:r>
              <a:rPr lang="ru-RU" sz="1900" b="1" i="1" dirty="0">
                <a:ea typeface="+mn-lt"/>
                <a:cs typeface="+mn-lt"/>
              </a:rPr>
              <a:t> </a:t>
            </a:r>
            <a:r>
              <a:rPr lang="ru-RU" sz="1900" b="1" i="1" dirty="0" err="1">
                <a:ea typeface="+mn-lt"/>
                <a:cs typeface="+mn-lt"/>
              </a:rPr>
              <a:t>management</a:t>
            </a:r>
            <a:r>
              <a:rPr lang="ru-RU" sz="1900" b="1" i="1" dirty="0">
                <a:ea typeface="+mn-lt"/>
                <a:cs typeface="+mn-lt"/>
              </a:rPr>
              <a:t> </a:t>
            </a:r>
            <a:r>
              <a:rPr lang="ru-RU" sz="1900" b="1" i="1" dirty="0" err="1">
                <a:ea typeface="+mn-lt"/>
                <a:cs typeface="+mn-lt"/>
              </a:rPr>
              <a:t>has</a:t>
            </a:r>
            <a:r>
              <a:rPr lang="ru-RU" sz="1900" b="1" i="1" dirty="0">
                <a:ea typeface="+mn-lt"/>
                <a:cs typeface="+mn-lt"/>
              </a:rPr>
              <a:t> a </a:t>
            </a:r>
            <a:r>
              <a:rPr lang="ru-RU" sz="1900" b="1" i="1" dirty="0" err="1">
                <a:ea typeface="+mn-lt"/>
                <a:cs typeface="+mn-lt"/>
              </a:rPr>
              <a:t>number</a:t>
            </a:r>
            <a:r>
              <a:rPr lang="ru-RU" sz="1900" b="1" i="1" dirty="0">
                <a:ea typeface="+mn-lt"/>
                <a:cs typeface="+mn-lt"/>
              </a:rPr>
              <a:t> </a:t>
            </a:r>
            <a:r>
              <a:rPr lang="ru-RU" sz="1900" b="1" i="1" dirty="0" err="1">
                <a:ea typeface="+mn-lt"/>
                <a:cs typeface="+mn-lt"/>
              </a:rPr>
              <a:t>of</a:t>
            </a:r>
            <a:r>
              <a:rPr lang="ru-RU" sz="1900" b="1" i="1" dirty="0">
                <a:ea typeface="+mn-lt"/>
                <a:cs typeface="+mn-lt"/>
              </a:rPr>
              <a:t> </a:t>
            </a:r>
            <a:r>
              <a:rPr lang="ru-RU" sz="1900" b="1" i="1" u="sng" dirty="0" err="1">
                <a:ea typeface="+mn-lt"/>
                <a:cs typeface="+mn-lt"/>
              </a:rPr>
              <a:t>advantages</a:t>
            </a:r>
            <a:r>
              <a:rPr lang="ru-RU" sz="1900" b="1" i="1" u="sng" dirty="0">
                <a:ea typeface="+mn-lt"/>
                <a:cs typeface="+mn-lt"/>
              </a:rPr>
              <a:t>: </a:t>
            </a:r>
            <a:endParaRPr lang="ru-RU" sz="1900" b="1" i="1" u="sng"/>
          </a:p>
          <a:p>
            <a:pPr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ru-RU" sz="1900" dirty="0">
                <a:ea typeface="+mn-lt"/>
                <a:cs typeface="+mn-lt"/>
              </a:rPr>
              <a:t> </a:t>
            </a:r>
            <a:r>
              <a:rPr lang="ru-RU" sz="1900" dirty="0" err="1">
                <a:ea typeface="+mn-lt"/>
                <a:cs typeface="+mn-lt"/>
              </a:rPr>
              <a:t>Completing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tasks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on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time</a:t>
            </a:r>
            <a:endParaRPr lang="ru-RU" sz="19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ru-RU" sz="1900" dirty="0">
                <a:ea typeface="+mn-lt"/>
                <a:cs typeface="+mn-lt"/>
              </a:rPr>
              <a:t> </a:t>
            </a:r>
            <a:r>
              <a:rPr lang="ru-RU" sz="1900" dirty="0" err="1">
                <a:ea typeface="+mn-lt"/>
                <a:cs typeface="+mn-lt"/>
              </a:rPr>
              <a:t>Improving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the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quality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of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work</a:t>
            </a:r>
            <a:endParaRPr lang="ru-RU" sz="1900"/>
          </a:p>
          <a:p>
            <a:pPr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ru-RU" sz="1900" dirty="0">
                <a:ea typeface="+mn-lt"/>
                <a:cs typeface="+mn-lt"/>
              </a:rPr>
              <a:t> </a:t>
            </a:r>
            <a:r>
              <a:rPr lang="ru-RU" sz="1900" dirty="0" err="1">
                <a:ea typeface="+mn-lt"/>
                <a:cs typeface="+mn-lt"/>
              </a:rPr>
              <a:t>Reduce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delays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and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stress</a:t>
            </a:r>
            <a:endParaRPr lang="ru-RU" sz="1900"/>
          </a:p>
          <a:p>
            <a:pPr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ru-RU" sz="1900" dirty="0">
                <a:ea typeface="+mn-lt"/>
                <a:cs typeface="+mn-lt"/>
              </a:rPr>
              <a:t> </a:t>
            </a:r>
            <a:r>
              <a:rPr lang="ru-RU" sz="1900" dirty="0" err="1">
                <a:ea typeface="+mn-lt"/>
                <a:cs typeface="+mn-lt"/>
              </a:rPr>
              <a:t>Productivity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increase</a:t>
            </a:r>
            <a:endParaRPr lang="ru-RU" sz="1900"/>
          </a:p>
          <a:p>
            <a:pPr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ru-RU" sz="1900" dirty="0">
                <a:ea typeface="+mn-lt"/>
                <a:cs typeface="+mn-lt"/>
              </a:rPr>
              <a:t> </a:t>
            </a:r>
            <a:r>
              <a:rPr lang="ru-RU" sz="1900" dirty="0" err="1">
                <a:ea typeface="+mn-lt"/>
                <a:cs typeface="+mn-lt"/>
              </a:rPr>
              <a:t>Career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opportunities</a:t>
            </a:r>
            <a:endParaRPr lang="ru-RU" sz="19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ru-RU" sz="1900" dirty="0">
                <a:ea typeface="+mn-lt"/>
                <a:cs typeface="+mn-lt"/>
              </a:rPr>
              <a:t> </a:t>
            </a:r>
            <a:r>
              <a:rPr lang="ru-RU" sz="1900" dirty="0" err="1">
                <a:ea typeface="+mn-lt"/>
                <a:cs typeface="+mn-lt"/>
              </a:rPr>
              <a:t>Optimal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balance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between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work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and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personal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life</a:t>
            </a:r>
            <a:endParaRPr lang="ru-RU" sz="1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AA150C-B8C2-6DEC-8C69-A416FFB9C964}"/>
              </a:ext>
            </a:extLst>
          </p:cNvPr>
          <p:cNvSpPr txBox="1"/>
          <p:nvPr/>
        </p:nvSpPr>
        <p:spPr>
          <a:xfrm>
            <a:off x="7018421" y="5323973"/>
            <a:ext cx="4963026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100" b="1" dirty="0" err="1"/>
              <a:t>But</a:t>
            </a:r>
            <a:r>
              <a:rPr lang="ru-RU" sz="2100" b="1" dirty="0"/>
              <a:t> </a:t>
            </a:r>
            <a:r>
              <a:rPr lang="ru-RU" sz="2100" b="1" dirty="0" err="1"/>
              <a:t>can</a:t>
            </a:r>
            <a:r>
              <a:rPr lang="ru-RU" sz="2100" b="1" dirty="0"/>
              <a:t> </a:t>
            </a:r>
            <a:r>
              <a:rPr lang="ru-RU" sz="2100" b="1" dirty="0" err="1"/>
              <a:t>you</a:t>
            </a:r>
            <a:r>
              <a:rPr lang="ru-RU" sz="2100" b="1" dirty="0"/>
              <a:t> </a:t>
            </a:r>
            <a:r>
              <a:rPr lang="ru-RU" sz="2100" b="1" dirty="0" err="1"/>
              <a:t>tell</a:t>
            </a:r>
            <a:r>
              <a:rPr lang="ru-RU" sz="2100" b="1" dirty="0"/>
              <a:t> </a:t>
            </a:r>
            <a:r>
              <a:rPr lang="ru-RU" sz="2100" b="1" dirty="0" err="1"/>
              <a:t>about</a:t>
            </a:r>
            <a:r>
              <a:rPr lang="ru-RU" sz="2100" b="1" dirty="0"/>
              <a:t> </a:t>
            </a:r>
            <a:r>
              <a:rPr lang="ru-RU" sz="2100" b="1" dirty="0" err="1"/>
              <a:t>some</a:t>
            </a:r>
            <a:r>
              <a:rPr lang="ru-RU" sz="2100" b="1" dirty="0"/>
              <a:t> </a:t>
            </a:r>
            <a:r>
              <a:rPr lang="ru-RU" sz="2100" b="1" dirty="0" err="1"/>
              <a:t>disadvantages</a:t>
            </a:r>
            <a:r>
              <a:rPr lang="ru-RU" sz="2100" b="1" dirty="0"/>
              <a:t> </a:t>
            </a:r>
            <a:r>
              <a:rPr lang="ru-RU" sz="2100" b="1" dirty="0" err="1"/>
              <a:t>of</a:t>
            </a:r>
            <a:r>
              <a:rPr lang="ru-RU" sz="2100" b="1" dirty="0"/>
              <a:t> </a:t>
            </a:r>
            <a:r>
              <a:rPr lang="ru-RU" sz="2100" b="1" dirty="0" err="1"/>
              <a:t>time</a:t>
            </a:r>
            <a:r>
              <a:rPr lang="ru-RU" sz="2100" b="1" dirty="0"/>
              <a:t> </a:t>
            </a:r>
            <a:r>
              <a:rPr lang="ru-RU" sz="2100" b="1" dirty="0" err="1"/>
              <a:t>management</a:t>
            </a:r>
            <a:r>
              <a:rPr lang="ru-RU" sz="2100" b="1" dirty="0"/>
              <a:t>?</a:t>
            </a:r>
            <a:r>
              <a:rPr lang="ru-RU" sz="2100" dirty="0"/>
              <a:t> </a:t>
            </a:r>
            <a:endParaRPr lang="ru-RU"/>
          </a:p>
        </p:txBody>
      </p:sp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24742F07-1E9B-2410-2F5D-1E3996348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516" y="5214938"/>
            <a:ext cx="1130468" cy="11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2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6ADA084-C86B-4F3C-8077-6A8999CC4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Рисунок 4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94B2079-062E-2D28-6513-F0704FB29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95" r="9051" b="-1"/>
          <a:stretch/>
        </p:blipFill>
        <p:spPr>
          <a:xfrm>
            <a:off x="6504816" y="10"/>
            <a:ext cx="5687184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7FE3D2-18A9-3D77-C3F2-A687705738CF}"/>
              </a:ext>
            </a:extLst>
          </p:cNvPr>
          <p:cNvSpPr txBox="1"/>
          <p:nvPr/>
        </p:nvSpPr>
        <p:spPr>
          <a:xfrm>
            <a:off x="1649451" y="1314182"/>
            <a:ext cx="4497658" cy="42627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300" dirty="0" err="1"/>
              <a:t>Think</a:t>
            </a:r>
            <a:r>
              <a:rPr lang="ru-RU" sz="2300" dirty="0"/>
              <a:t> </a:t>
            </a:r>
            <a:r>
              <a:rPr lang="ru-RU" sz="2300" dirty="0" err="1"/>
              <a:t>and</a:t>
            </a:r>
            <a:r>
              <a:rPr lang="ru-RU" sz="2300" dirty="0"/>
              <a:t> </a:t>
            </a:r>
            <a:r>
              <a:rPr lang="ru-RU" sz="2300" dirty="0" err="1"/>
              <a:t>share</a:t>
            </a:r>
            <a:r>
              <a:rPr lang="ru-RU" sz="2300" dirty="0"/>
              <a:t> </a:t>
            </a:r>
            <a:r>
              <a:rPr lang="ru-RU" sz="2300" dirty="0" err="1"/>
              <a:t>how</a:t>
            </a:r>
            <a:r>
              <a:rPr lang="ru-RU" sz="2300" dirty="0"/>
              <a:t> </a:t>
            </a:r>
            <a:r>
              <a:rPr lang="ru-RU" sz="2300" dirty="0" err="1"/>
              <a:t>you</a:t>
            </a:r>
            <a:r>
              <a:rPr lang="ru-RU" sz="2300" dirty="0"/>
              <a:t> </a:t>
            </a:r>
            <a:r>
              <a:rPr lang="ru-RU" sz="2300" dirty="0" err="1"/>
              <a:t>organize</a:t>
            </a:r>
            <a:r>
              <a:rPr lang="ru-RU" sz="2300" dirty="0"/>
              <a:t>, </a:t>
            </a:r>
            <a:r>
              <a:rPr lang="ru-RU" sz="2300" dirty="0" err="1"/>
              <a:t>optimize</a:t>
            </a:r>
            <a:r>
              <a:rPr lang="ru-RU" sz="2300" dirty="0"/>
              <a:t> </a:t>
            </a:r>
            <a:r>
              <a:rPr lang="ru-RU" sz="2300" dirty="0" err="1"/>
              <a:t>and</a:t>
            </a:r>
            <a:r>
              <a:rPr lang="ru-RU" sz="2300" dirty="0"/>
              <a:t> </a:t>
            </a:r>
            <a:r>
              <a:rPr lang="ru-RU" sz="2300" dirty="0" err="1"/>
              <a:t>follow</a:t>
            </a:r>
            <a:r>
              <a:rPr lang="ru-RU" sz="2300" dirty="0"/>
              <a:t> </a:t>
            </a:r>
            <a:r>
              <a:rPr lang="ru-RU" sz="2300" dirty="0" err="1"/>
              <a:t>your</a:t>
            </a:r>
            <a:r>
              <a:rPr lang="ru-RU" sz="2300" dirty="0"/>
              <a:t> </a:t>
            </a:r>
            <a:r>
              <a:rPr lang="ru-RU" sz="2300" dirty="0" err="1"/>
              <a:t>own</a:t>
            </a:r>
            <a:r>
              <a:rPr lang="ru-RU" sz="2300" dirty="0"/>
              <a:t> </a:t>
            </a:r>
            <a:r>
              <a:rPr lang="ru-RU" sz="2300" dirty="0" err="1"/>
              <a:t>working</a:t>
            </a:r>
            <a:r>
              <a:rPr lang="ru-RU" sz="2300" dirty="0"/>
              <a:t> </a:t>
            </a:r>
            <a:r>
              <a:rPr lang="ru-RU" sz="2300" dirty="0" err="1"/>
              <a:t>schedule</a:t>
            </a:r>
            <a:r>
              <a:rPr lang="ru-RU" sz="2300" dirty="0"/>
              <a:t> </a:t>
            </a:r>
          </a:p>
          <a:p>
            <a:endParaRPr lang="ru-RU" sz="2300" dirty="0"/>
          </a:p>
          <a:p>
            <a:endParaRPr lang="en-US" sz="2300" dirty="0">
              <a:ea typeface="+mn-lt"/>
              <a:cs typeface="+mn-lt"/>
            </a:endParaRPr>
          </a:p>
          <a:p>
            <a:endParaRPr lang="en-US" sz="2300" dirty="0">
              <a:ea typeface="+mn-lt"/>
              <a:cs typeface="+mn-lt"/>
            </a:endParaRPr>
          </a:p>
          <a:p>
            <a:endParaRPr lang="en-US" sz="2300" dirty="0">
              <a:ea typeface="+mn-lt"/>
              <a:cs typeface="+mn-lt"/>
            </a:endParaRPr>
          </a:p>
          <a:p>
            <a:endParaRPr lang="en-US" sz="2300" dirty="0">
              <a:ea typeface="+mn-lt"/>
              <a:cs typeface="+mn-lt"/>
            </a:endParaRPr>
          </a:p>
          <a:p>
            <a:endParaRPr lang="en-US" sz="2300" dirty="0">
              <a:ea typeface="+mn-lt"/>
              <a:cs typeface="+mn-lt"/>
            </a:endParaRPr>
          </a:p>
          <a:p>
            <a:endParaRPr lang="en-US" sz="2300" dirty="0">
              <a:ea typeface="+mn-lt"/>
              <a:cs typeface="+mn-lt"/>
            </a:endParaRPr>
          </a:p>
          <a:p>
            <a:r>
              <a:rPr lang="en-US" sz="2300" dirty="0">
                <a:ea typeface="+mn-lt"/>
                <a:cs typeface="+mn-lt"/>
              </a:rPr>
              <a:t>Time for preparation ~ 7 min</a:t>
            </a:r>
            <a:endParaRPr lang="ru-RU" sz="2300" dirty="0">
              <a:ea typeface="+mn-lt"/>
              <a:cs typeface="+mn-lt"/>
            </a:endParaRPr>
          </a:p>
          <a:p>
            <a:endParaRPr lang="ru-RU" dirty="0"/>
          </a:p>
        </p:txBody>
      </p:sp>
      <p:pic>
        <p:nvPicPr>
          <p:cNvPr id="5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CC9EE9E-7D40-0205-C220-CBF8F702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71" y="4527547"/>
            <a:ext cx="994482" cy="88135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69DDA622-2E24-8AE6-D79C-FEEEDD9EC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00" y="1378512"/>
            <a:ext cx="995422" cy="8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0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6ADA084-C86B-4F3C-8077-6A8999CC4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D64A1E-9843-60AF-913D-78C6E08E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5752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a typeface="+mj-lt"/>
                <a:cs typeface="+mj-lt"/>
              </a:rPr>
              <a:t>The </a:t>
            </a:r>
            <a:r>
              <a:rPr lang="ru-RU" b="1" dirty="0" err="1">
                <a:ea typeface="+mj-lt"/>
                <a:cs typeface="+mj-lt"/>
              </a:rPr>
              <a:t>goal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of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scientific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research</a:t>
            </a:r>
            <a:endParaRPr lang="ru-RU" b="1">
              <a:cs typeface="Posteram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BDBD6D-F390-2B07-84FA-9B3AEF29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466" y="2354824"/>
            <a:ext cx="5355276" cy="44014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>
                <a:ea typeface="+mn-lt"/>
                <a:cs typeface="+mn-lt"/>
              </a:rPr>
              <a:t>At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the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basis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of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any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scientific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research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is</a:t>
            </a:r>
            <a:r>
              <a:rPr lang="ru-RU" dirty="0">
                <a:ea typeface="+mn-lt"/>
                <a:cs typeface="+mn-lt"/>
              </a:rPr>
              <a:t> a </a:t>
            </a:r>
            <a:r>
              <a:rPr lang="ru-RU" b="1" dirty="0" err="1">
                <a:ea typeface="+mn-lt"/>
                <a:cs typeface="+mn-lt"/>
              </a:rPr>
              <a:t>goal</a:t>
            </a:r>
            <a:endParaRPr lang="ru-RU" dirty="0" err="1">
              <a:ea typeface="+mn-lt"/>
              <a:cs typeface="+mn-lt"/>
            </a:endParaRPr>
          </a:p>
          <a:p>
            <a:endParaRPr lang="ru-RU" dirty="0"/>
          </a:p>
          <a:p>
            <a:r>
              <a:rPr lang="ru-RU" b="1" i="1" dirty="0"/>
              <a:t>The </a:t>
            </a:r>
            <a:r>
              <a:rPr lang="ru-RU" b="1" i="1" dirty="0" err="1"/>
              <a:t>goal</a:t>
            </a:r>
            <a:r>
              <a:rPr lang="ru-RU" b="1" i="1" dirty="0"/>
              <a:t> </a:t>
            </a:r>
            <a:r>
              <a:rPr lang="ru-RU" b="1" i="1" dirty="0" err="1"/>
              <a:t>of</a:t>
            </a:r>
            <a:r>
              <a:rPr lang="ru-RU" b="1" i="1" dirty="0"/>
              <a:t> </a:t>
            </a:r>
            <a:r>
              <a:rPr lang="ru-RU" b="1" i="1" dirty="0" err="1"/>
              <a:t>the</a:t>
            </a:r>
            <a:r>
              <a:rPr lang="ru-RU" b="1" i="1" dirty="0"/>
              <a:t> </a:t>
            </a:r>
            <a:r>
              <a:rPr lang="ru-RU" b="1" i="1" dirty="0" err="1"/>
              <a:t>research</a:t>
            </a:r>
            <a:r>
              <a:rPr lang="ru-RU" b="1" i="1" dirty="0"/>
              <a:t> </a:t>
            </a:r>
            <a:r>
              <a:rPr lang="ru-RU" b="1" i="1" dirty="0" err="1"/>
              <a:t>is</a:t>
            </a:r>
            <a:r>
              <a:rPr lang="ru-RU" dirty="0"/>
              <a:t> </a:t>
            </a:r>
            <a:r>
              <a:rPr lang="ru-RU" dirty="0" err="1">
                <a:ea typeface="+mn-lt"/>
                <a:cs typeface="+mn-lt"/>
              </a:rPr>
              <a:t>the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expected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end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result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which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determines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the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overall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direction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and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logic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of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the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study</a:t>
            </a:r>
            <a:endParaRPr lang="ru-RU">
              <a:ea typeface="+mn-lt"/>
              <a:cs typeface="+mn-lt"/>
            </a:endParaRPr>
          </a:p>
          <a:p>
            <a:endParaRPr lang="ru-RU" dirty="0">
              <a:ea typeface="+mn-lt"/>
              <a:cs typeface="+mn-lt"/>
            </a:endParaRPr>
          </a:p>
          <a:p>
            <a:r>
              <a:rPr lang="ru-RU" b="1" i="1" u="sng" dirty="0">
                <a:ea typeface="+mn-lt"/>
                <a:cs typeface="+mn-lt"/>
              </a:rPr>
              <a:t> </a:t>
            </a:r>
            <a:r>
              <a:rPr lang="ru-RU" b="1" i="1" u="sng" dirty="0" err="1">
                <a:ea typeface="+mn-lt"/>
                <a:cs typeface="+mn-lt"/>
              </a:rPr>
              <a:t>Highlight</a:t>
            </a:r>
            <a:r>
              <a:rPr lang="ru-RU" b="1" i="1" u="sng" dirty="0">
                <a:ea typeface="+mn-lt"/>
                <a:cs typeface="+mn-lt"/>
              </a:rPr>
              <a:t> </a:t>
            </a:r>
            <a:r>
              <a:rPr lang="ru-RU" b="1" i="1" u="sng" dirty="0" err="1">
                <a:ea typeface="+mn-lt"/>
                <a:cs typeface="+mn-lt"/>
              </a:rPr>
              <a:t>the</a:t>
            </a:r>
            <a:r>
              <a:rPr lang="ru-RU" b="1" i="1" u="sng" dirty="0">
                <a:ea typeface="+mn-lt"/>
                <a:cs typeface="+mn-lt"/>
              </a:rPr>
              <a:t> </a:t>
            </a:r>
            <a:r>
              <a:rPr lang="ru-RU" b="1" i="1" u="sng" dirty="0" err="1">
                <a:ea typeface="+mn-lt"/>
                <a:cs typeface="+mn-lt"/>
              </a:rPr>
              <a:t>key</a:t>
            </a:r>
            <a:r>
              <a:rPr lang="ru-RU" b="1" i="1" u="sng" dirty="0">
                <a:ea typeface="+mn-lt"/>
                <a:cs typeface="+mn-lt"/>
              </a:rPr>
              <a:t> </a:t>
            </a:r>
            <a:r>
              <a:rPr lang="ru-RU" b="1" i="1" u="sng" dirty="0" err="1">
                <a:ea typeface="+mn-lt"/>
                <a:cs typeface="+mn-lt"/>
              </a:rPr>
              <a:t>features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u="sng" dirty="0" err="1">
                <a:ea typeface="+mn-lt"/>
                <a:cs typeface="+mn-lt"/>
              </a:rPr>
              <a:t>in</a:t>
            </a:r>
            <a:r>
              <a:rPr lang="ru-RU" b="1" i="1" u="sng" dirty="0">
                <a:ea typeface="+mn-lt"/>
                <a:cs typeface="+mn-lt"/>
              </a:rPr>
              <a:t> </a:t>
            </a:r>
            <a:r>
              <a:rPr lang="ru-RU" b="1" i="1" u="sng" dirty="0" err="1">
                <a:ea typeface="+mn-lt"/>
                <a:cs typeface="+mn-lt"/>
              </a:rPr>
              <a:t>the</a:t>
            </a:r>
            <a:r>
              <a:rPr lang="ru-RU" b="1" i="1" u="sng" dirty="0">
                <a:ea typeface="+mn-lt"/>
                <a:cs typeface="+mn-lt"/>
              </a:rPr>
              <a:t> </a:t>
            </a:r>
            <a:r>
              <a:rPr lang="ru-RU" b="1" i="1" u="sng" dirty="0" err="1">
                <a:ea typeface="+mn-lt"/>
                <a:cs typeface="+mn-lt"/>
              </a:rPr>
              <a:t>formulation</a:t>
            </a:r>
            <a:r>
              <a:rPr lang="ru-RU" b="1" i="1" u="sng" dirty="0">
                <a:ea typeface="+mn-lt"/>
                <a:cs typeface="+mn-lt"/>
              </a:rPr>
              <a:t> </a:t>
            </a:r>
            <a:r>
              <a:rPr lang="ru-RU" b="1" i="1" u="sng" dirty="0" err="1">
                <a:ea typeface="+mn-lt"/>
                <a:cs typeface="+mn-lt"/>
              </a:rPr>
              <a:t>of</a:t>
            </a:r>
            <a:r>
              <a:rPr lang="ru-RU" b="1" i="1" u="sng" dirty="0">
                <a:ea typeface="+mn-lt"/>
                <a:cs typeface="+mn-lt"/>
              </a:rPr>
              <a:t> </a:t>
            </a:r>
            <a:r>
              <a:rPr lang="ru-RU" b="1" i="1" u="sng" dirty="0" err="1">
                <a:ea typeface="+mn-lt"/>
                <a:cs typeface="+mn-lt"/>
              </a:rPr>
              <a:t>the</a:t>
            </a:r>
            <a:r>
              <a:rPr lang="ru-RU" b="1" i="1" u="sng" dirty="0">
                <a:ea typeface="+mn-lt"/>
                <a:cs typeface="+mn-lt"/>
              </a:rPr>
              <a:t> </a:t>
            </a:r>
            <a:r>
              <a:rPr lang="ru-RU" b="1" i="1" u="sng" dirty="0" err="1">
                <a:ea typeface="+mn-lt"/>
                <a:cs typeface="+mn-lt"/>
              </a:rPr>
              <a:t>scientific</a:t>
            </a:r>
            <a:r>
              <a:rPr lang="ru-RU" b="1" i="1" u="sng" dirty="0">
                <a:ea typeface="+mn-lt"/>
                <a:cs typeface="+mn-lt"/>
              </a:rPr>
              <a:t> </a:t>
            </a:r>
            <a:r>
              <a:rPr lang="ru-RU" b="1" i="1" u="sng" dirty="0" err="1">
                <a:ea typeface="+mn-lt"/>
                <a:cs typeface="+mn-lt"/>
              </a:rPr>
              <a:t>research</a:t>
            </a:r>
            <a:r>
              <a:rPr lang="ru-RU" b="1" i="1" u="sng" dirty="0">
                <a:ea typeface="+mn-lt"/>
                <a:cs typeface="+mn-lt"/>
              </a:rPr>
              <a:t> </a:t>
            </a:r>
            <a:r>
              <a:rPr lang="ru-RU" b="1" i="1" u="sng" dirty="0" err="1">
                <a:ea typeface="+mn-lt"/>
                <a:cs typeface="+mn-lt"/>
              </a:rPr>
              <a:t>goal</a:t>
            </a:r>
            <a:endParaRPr lang="ru-RU" b="1" i="1" u="sng" dirty="0">
              <a:ea typeface="+mn-lt"/>
              <a:cs typeface="+mn-lt"/>
            </a:endParaRPr>
          </a:p>
        </p:txBody>
      </p:sp>
      <p:pic>
        <p:nvPicPr>
          <p:cNvPr id="5" name="Picture 4" descr="Three arrows on bullseye">
            <a:extLst>
              <a:ext uri="{FF2B5EF4-FFF2-40B4-BE49-F238E27FC236}">
                <a16:creationId xmlns:a16="http://schemas.microsoft.com/office/drawing/2014/main" xmlns="" id="{48FAE8D1-A7E3-7684-02DB-E2F963136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0" r="37295" b="1"/>
          <a:stretch/>
        </p:blipFill>
        <p:spPr>
          <a:xfrm>
            <a:off x="6599498" y="2"/>
            <a:ext cx="5592502" cy="6218525"/>
          </a:xfrm>
          <a:custGeom>
            <a:avLst/>
            <a:gdLst/>
            <a:ahLst/>
            <a:cxnLst/>
            <a:rect l="l" t="t" r="r" b="b"/>
            <a:pathLst>
              <a:path w="5592502" h="6218525">
                <a:moveTo>
                  <a:pt x="2549391" y="5657612"/>
                </a:moveTo>
                <a:cubicBezTo>
                  <a:pt x="2568895" y="5660359"/>
                  <a:pt x="2588012" y="5665853"/>
                  <a:pt x="2606158" y="5674005"/>
                </a:cubicBezTo>
                <a:cubicBezTo>
                  <a:pt x="2690694" y="5711355"/>
                  <a:pt x="2743699" y="5803287"/>
                  <a:pt x="2734722" y="5897877"/>
                </a:cubicBezTo>
                <a:cubicBezTo>
                  <a:pt x="2720716" y="6045476"/>
                  <a:pt x="2578003" y="6136188"/>
                  <a:pt x="2445921" y="6086557"/>
                </a:cubicBezTo>
                <a:cubicBezTo>
                  <a:pt x="2352551" y="6051652"/>
                  <a:pt x="2293727" y="5951889"/>
                  <a:pt x="2306440" y="5850621"/>
                </a:cubicBezTo>
                <a:cubicBezTo>
                  <a:pt x="2319512" y="5745685"/>
                  <a:pt x="2398158" y="5671063"/>
                  <a:pt x="2490307" y="5657701"/>
                </a:cubicBezTo>
                <a:cubicBezTo>
                  <a:pt x="2509998" y="5654864"/>
                  <a:pt x="2529887" y="5654864"/>
                  <a:pt x="2549391" y="5657612"/>
                </a:cubicBezTo>
                <a:close/>
                <a:moveTo>
                  <a:pt x="708303" y="494981"/>
                </a:moveTo>
                <a:cubicBezTo>
                  <a:pt x="758766" y="498141"/>
                  <a:pt x="808381" y="509490"/>
                  <a:pt x="855181" y="528594"/>
                </a:cubicBezTo>
                <a:cubicBezTo>
                  <a:pt x="1052623" y="608676"/>
                  <a:pt x="1174866" y="823069"/>
                  <a:pt x="1146999" y="1039903"/>
                </a:cubicBezTo>
                <a:cubicBezTo>
                  <a:pt x="1106562" y="1357577"/>
                  <a:pt x="789750" y="1547407"/>
                  <a:pt x="502601" y="1427029"/>
                </a:cubicBezTo>
                <a:cubicBezTo>
                  <a:pt x="303292" y="1343573"/>
                  <a:pt x="183634" y="1123578"/>
                  <a:pt x="217535" y="904373"/>
                </a:cubicBezTo>
                <a:cubicBezTo>
                  <a:pt x="256894" y="649831"/>
                  <a:pt x="474662" y="481046"/>
                  <a:pt x="708303" y="494981"/>
                </a:cubicBezTo>
                <a:close/>
                <a:moveTo>
                  <a:pt x="2580518" y="186644"/>
                </a:moveTo>
                <a:cubicBezTo>
                  <a:pt x="2602438" y="187938"/>
                  <a:pt x="2623999" y="192821"/>
                  <a:pt x="2644369" y="201008"/>
                </a:cubicBezTo>
                <a:cubicBezTo>
                  <a:pt x="2730556" y="235843"/>
                  <a:pt x="2783562" y="328998"/>
                  <a:pt x="2771424" y="423660"/>
                </a:cubicBezTo>
                <a:cubicBezTo>
                  <a:pt x="2753683" y="561920"/>
                  <a:pt x="2615927" y="644516"/>
                  <a:pt x="2491026" y="592159"/>
                </a:cubicBezTo>
                <a:cubicBezTo>
                  <a:pt x="2404264" y="555816"/>
                  <a:pt x="2352192" y="460147"/>
                  <a:pt x="2366987" y="364694"/>
                </a:cubicBezTo>
                <a:cubicBezTo>
                  <a:pt x="2384081" y="253943"/>
                  <a:pt x="2478888" y="180540"/>
                  <a:pt x="2580518" y="186644"/>
                </a:cubicBezTo>
                <a:close/>
                <a:moveTo>
                  <a:pt x="3406298" y="0"/>
                </a:moveTo>
                <a:lnTo>
                  <a:pt x="4023898" y="0"/>
                </a:lnTo>
                <a:lnTo>
                  <a:pt x="4039485" y="16440"/>
                </a:lnTo>
                <a:cubicBezTo>
                  <a:pt x="4112899" y="107670"/>
                  <a:pt x="4150006" y="228832"/>
                  <a:pt x="4134340" y="350976"/>
                </a:cubicBezTo>
                <a:cubicBezTo>
                  <a:pt x="4097638" y="636402"/>
                  <a:pt x="3812859" y="806910"/>
                  <a:pt x="3554440" y="699175"/>
                </a:cubicBezTo>
                <a:cubicBezTo>
                  <a:pt x="3374882" y="624048"/>
                  <a:pt x="3267147" y="426247"/>
                  <a:pt x="3297887" y="228805"/>
                </a:cubicBezTo>
                <a:cubicBezTo>
                  <a:pt x="3311165" y="142914"/>
                  <a:pt x="3347028" y="67910"/>
                  <a:pt x="3397755" y="8363"/>
                </a:cubicBezTo>
                <a:close/>
                <a:moveTo>
                  <a:pt x="1503015" y="0"/>
                </a:moveTo>
                <a:lnTo>
                  <a:pt x="1857869" y="0"/>
                </a:lnTo>
                <a:lnTo>
                  <a:pt x="1875734" y="7199"/>
                </a:lnTo>
                <a:cubicBezTo>
                  <a:pt x="1972792" y="53203"/>
                  <a:pt x="2044088" y="119768"/>
                  <a:pt x="2073805" y="147644"/>
                </a:cubicBezTo>
                <a:cubicBezTo>
                  <a:pt x="2298899" y="357871"/>
                  <a:pt x="2120777" y="615502"/>
                  <a:pt x="2304070" y="931092"/>
                </a:cubicBezTo>
                <a:cubicBezTo>
                  <a:pt x="2332548" y="977849"/>
                  <a:pt x="2365220" y="1021948"/>
                  <a:pt x="2401678" y="1062815"/>
                </a:cubicBezTo>
                <a:cubicBezTo>
                  <a:pt x="2473501" y="1144478"/>
                  <a:pt x="2607307" y="1130114"/>
                  <a:pt x="2658732" y="1035092"/>
                </a:cubicBezTo>
                <a:cubicBezTo>
                  <a:pt x="2743699" y="878014"/>
                  <a:pt x="2824931" y="701903"/>
                  <a:pt x="2989622" y="656081"/>
                </a:cubicBezTo>
                <a:cubicBezTo>
                  <a:pt x="3309810" y="566949"/>
                  <a:pt x="3500428" y="1096285"/>
                  <a:pt x="3832251" y="1033009"/>
                </a:cubicBezTo>
                <a:cubicBezTo>
                  <a:pt x="3970008" y="1006722"/>
                  <a:pt x="4049875" y="893816"/>
                  <a:pt x="4122489" y="753905"/>
                </a:cubicBezTo>
                <a:cubicBezTo>
                  <a:pt x="4142671" y="714904"/>
                  <a:pt x="4162351" y="673821"/>
                  <a:pt x="4182533" y="631806"/>
                </a:cubicBezTo>
                <a:cubicBezTo>
                  <a:pt x="4229290" y="465301"/>
                  <a:pt x="4292692" y="172828"/>
                  <a:pt x="4600355" y="8334"/>
                </a:cubicBezTo>
                <a:lnTo>
                  <a:pt x="4621097" y="0"/>
                </a:lnTo>
                <a:lnTo>
                  <a:pt x="5592502" y="0"/>
                </a:lnTo>
                <a:lnTo>
                  <a:pt x="5592502" y="6214998"/>
                </a:lnTo>
                <a:lnTo>
                  <a:pt x="5570190" y="6214772"/>
                </a:lnTo>
                <a:cubicBezTo>
                  <a:pt x="5484588" y="6205588"/>
                  <a:pt x="5403563" y="6179480"/>
                  <a:pt x="5336013" y="6134537"/>
                </a:cubicBezTo>
                <a:cubicBezTo>
                  <a:pt x="5329154" y="6129869"/>
                  <a:pt x="5322654" y="6124696"/>
                  <a:pt x="5316549" y="6119095"/>
                </a:cubicBezTo>
                <a:cubicBezTo>
                  <a:pt x="5197251" y="6026083"/>
                  <a:pt x="4557234" y="5546951"/>
                  <a:pt x="4161920" y="5655261"/>
                </a:cubicBezTo>
                <a:cubicBezTo>
                  <a:pt x="3724588" y="5774990"/>
                  <a:pt x="3364683" y="6051365"/>
                  <a:pt x="3163578" y="5852918"/>
                </a:cubicBezTo>
                <a:cubicBezTo>
                  <a:pt x="3116533" y="5806591"/>
                  <a:pt x="3049235" y="5739436"/>
                  <a:pt x="2973749" y="5663664"/>
                </a:cubicBezTo>
                <a:cubicBezTo>
                  <a:pt x="2851650" y="5565913"/>
                  <a:pt x="2725959" y="5472256"/>
                  <a:pt x="2569025" y="5499547"/>
                </a:cubicBezTo>
                <a:cubicBezTo>
                  <a:pt x="2209910" y="5562035"/>
                  <a:pt x="2237849" y="5993549"/>
                  <a:pt x="1769490" y="6169659"/>
                </a:cubicBezTo>
                <a:cubicBezTo>
                  <a:pt x="1527877" y="6260515"/>
                  <a:pt x="1178242" y="6229415"/>
                  <a:pt x="1004789" y="6036355"/>
                </a:cubicBezTo>
                <a:cubicBezTo>
                  <a:pt x="724104" y="5723780"/>
                  <a:pt x="1106993" y="5230642"/>
                  <a:pt x="804905" y="4851273"/>
                </a:cubicBezTo>
                <a:cubicBezTo>
                  <a:pt x="628292" y="4629698"/>
                  <a:pt x="441120" y="4729173"/>
                  <a:pt x="243535" y="4461846"/>
                </a:cubicBezTo>
                <a:cubicBezTo>
                  <a:pt x="97446" y="4264262"/>
                  <a:pt x="-23647" y="4082765"/>
                  <a:pt x="35822" y="3819891"/>
                </a:cubicBezTo>
                <a:cubicBezTo>
                  <a:pt x="115402" y="3468316"/>
                  <a:pt x="419645" y="3331136"/>
                  <a:pt x="416485" y="3077311"/>
                </a:cubicBezTo>
                <a:cubicBezTo>
                  <a:pt x="412894" y="2772206"/>
                  <a:pt x="39413" y="2711086"/>
                  <a:pt x="2855" y="2363246"/>
                </a:cubicBezTo>
                <a:cubicBezTo>
                  <a:pt x="-20990" y="2136357"/>
                  <a:pt x="106640" y="1864649"/>
                  <a:pt x="308319" y="1738959"/>
                </a:cubicBezTo>
                <a:cubicBezTo>
                  <a:pt x="680004" y="1507042"/>
                  <a:pt x="1099021" y="1898408"/>
                  <a:pt x="1384015" y="1665772"/>
                </a:cubicBezTo>
                <a:cubicBezTo>
                  <a:pt x="1554236" y="1526793"/>
                  <a:pt x="1581960" y="1242948"/>
                  <a:pt x="1548849" y="1064181"/>
                </a:cubicBezTo>
                <a:cubicBezTo>
                  <a:pt x="1485717" y="723810"/>
                  <a:pt x="1206612" y="668075"/>
                  <a:pt x="1216954" y="408794"/>
                </a:cubicBezTo>
                <a:cubicBezTo>
                  <a:pt x="1222664" y="264268"/>
                  <a:pt x="1316043" y="114328"/>
                  <a:pt x="1447763" y="29453"/>
                </a:cubicBezTo>
                <a:close/>
              </a:path>
            </a:pathLst>
          </a:custGeom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xmlns="" id="{4635B9CD-03E4-3928-7540-EDD20DFC6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8" y="5283140"/>
            <a:ext cx="1136534" cy="106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6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6ADA084-C86B-4F3C-8077-6A8999CC4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35B9D0-90F9-DE04-5AC1-F1934421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31" y="552782"/>
            <a:ext cx="5369169" cy="1154711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700" dirty="0">
                <a:ea typeface="+mj-lt"/>
                <a:cs typeface="+mj-lt"/>
              </a:rPr>
              <a:t>Key </a:t>
            </a:r>
            <a:r>
              <a:rPr lang="ru-RU" sz="3700" dirty="0" err="1">
                <a:ea typeface="+mj-lt"/>
                <a:cs typeface="+mj-lt"/>
              </a:rPr>
              <a:t>features</a:t>
            </a:r>
            <a:r>
              <a:rPr lang="ru-RU" sz="3700" dirty="0">
                <a:ea typeface="+mj-lt"/>
                <a:cs typeface="+mj-lt"/>
              </a:rPr>
              <a:t> </a:t>
            </a:r>
            <a:r>
              <a:rPr lang="ru-RU" sz="3700" dirty="0" err="1">
                <a:ea typeface="+mj-lt"/>
                <a:cs typeface="+mj-lt"/>
              </a:rPr>
              <a:t>of</a:t>
            </a:r>
            <a:r>
              <a:rPr lang="ru-RU" sz="3700" dirty="0">
                <a:ea typeface="+mj-lt"/>
                <a:cs typeface="+mj-lt"/>
              </a:rPr>
              <a:t> </a:t>
            </a:r>
            <a:r>
              <a:rPr lang="ru-RU" sz="3700" dirty="0" err="1">
                <a:ea typeface="+mj-lt"/>
                <a:cs typeface="+mj-lt"/>
              </a:rPr>
              <a:t>the</a:t>
            </a:r>
            <a:r>
              <a:rPr lang="ru-RU" sz="3700" dirty="0">
                <a:ea typeface="+mj-lt"/>
                <a:cs typeface="+mj-lt"/>
              </a:rPr>
              <a:t>  </a:t>
            </a:r>
            <a:r>
              <a:rPr lang="ru-RU" sz="3700" dirty="0" err="1">
                <a:ea typeface="+mj-lt"/>
                <a:cs typeface="+mj-lt"/>
              </a:rPr>
              <a:t>scientific</a:t>
            </a:r>
            <a:r>
              <a:rPr lang="ru-RU" sz="3700" dirty="0">
                <a:ea typeface="+mj-lt"/>
                <a:cs typeface="+mj-lt"/>
              </a:rPr>
              <a:t> </a:t>
            </a:r>
            <a:r>
              <a:rPr lang="ru-RU" sz="3700" dirty="0" err="1">
                <a:ea typeface="+mj-lt"/>
                <a:cs typeface="+mj-lt"/>
              </a:rPr>
              <a:t>research</a:t>
            </a:r>
            <a:r>
              <a:rPr lang="ru-RU" sz="3700" dirty="0">
                <a:ea typeface="+mj-lt"/>
                <a:cs typeface="+mj-lt"/>
              </a:rPr>
              <a:t> </a:t>
            </a:r>
            <a:r>
              <a:rPr lang="ru-RU" sz="3700" dirty="0" err="1">
                <a:ea typeface="+mj-lt"/>
                <a:cs typeface="+mj-lt"/>
              </a:rPr>
              <a:t>goal</a:t>
            </a:r>
            <a:endParaRPr lang="ru-RU" dirty="0" err="1">
              <a:ea typeface="+mj-lt"/>
              <a:cs typeface="+mj-lt"/>
            </a:endParaRPr>
          </a:p>
        </p:txBody>
      </p:sp>
      <p:pic>
        <p:nvPicPr>
          <p:cNvPr id="5" name="Picture 4" descr="Glass and digital lights">
            <a:extLst>
              <a:ext uri="{FF2B5EF4-FFF2-40B4-BE49-F238E27FC236}">
                <a16:creationId xmlns:a16="http://schemas.microsoft.com/office/drawing/2014/main" xmlns="" id="{E98A1804-F3B9-0BEF-2EF9-CCF7A81C6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53" r="13127" b="6"/>
          <a:stretch/>
        </p:blipFill>
        <p:spPr>
          <a:xfrm>
            <a:off x="1840" y="211090"/>
            <a:ext cx="5144592" cy="6646910"/>
          </a:xfrm>
          <a:custGeom>
            <a:avLst/>
            <a:gdLst/>
            <a:ahLst/>
            <a:cxnLst/>
            <a:rect l="l" t="t" r="r" b="b"/>
            <a:pathLst>
              <a:path w="5544176" h="6646910">
                <a:moveTo>
                  <a:pt x="4779974" y="685250"/>
                </a:moveTo>
                <a:cubicBezTo>
                  <a:pt x="5032054" y="670215"/>
                  <a:pt x="5267008" y="852320"/>
                  <a:pt x="5309474" y="1126951"/>
                </a:cubicBezTo>
                <a:cubicBezTo>
                  <a:pt x="5346050" y="1363456"/>
                  <a:pt x="5216949" y="1600813"/>
                  <a:pt x="5001910" y="1690856"/>
                </a:cubicBezTo>
                <a:cubicBezTo>
                  <a:pt x="4692098" y="1820733"/>
                  <a:pt x="4350283" y="1615922"/>
                  <a:pt x="4306656" y="1273177"/>
                </a:cubicBezTo>
                <a:cubicBezTo>
                  <a:pt x="4276590" y="1039231"/>
                  <a:pt x="4408479" y="807918"/>
                  <a:pt x="4621504" y="721515"/>
                </a:cubicBezTo>
                <a:cubicBezTo>
                  <a:pt x="4671997" y="700903"/>
                  <a:pt x="4725528" y="688659"/>
                  <a:pt x="4779974" y="685250"/>
                </a:cubicBezTo>
                <a:close/>
                <a:moveTo>
                  <a:pt x="2760003" y="352577"/>
                </a:moveTo>
                <a:cubicBezTo>
                  <a:pt x="2869653" y="345991"/>
                  <a:pt x="2971942" y="425187"/>
                  <a:pt x="2990385" y="544679"/>
                </a:cubicBezTo>
                <a:cubicBezTo>
                  <a:pt x="3006348" y="647665"/>
                  <a:pt x="2950167" y="750884"/>
                  <a:pt x="2856557" y="790095"/>
                </a:cubicBezTo>
                <a:cubicBezTo>
                  <a:pt x="2721799" y="846585"/>
                  <a:pt x="2573171" y="757470"/>
                  <a:pt x="2554030" y="608299"/>
                </a:cubicBezTo>
                <a:cubicBezTo>
                  <a:pt x="2540934" y="506165"/>
                  <a:pt x="2598123" y="405659"/>
                  <a:pt x="2691113" y="368075"/>
                </a:cubicBezTo>
                <a:cubicBezTo>
                  <a:pt x="2713089" y="359242"/>
                  <a:pt x="2736352" y="353973"/>
                  <a:pt x="2760003" y="352577"/>
                </a:cubicBezTo>
                <a:close/>
                <a:moveTo>
                  <a:pt x="3630" y="28121"/>
                </a:moveTo>
                <a:cubicBezTo>
                  <a:pt x="53278" y="26959"/>
                  <a:pt x="102920" y="30524"/>
                  <a:pt x="151871" y="38891"/>
                </a:cubicBezTo>
                <a:cubicBezTo>
                  <a:pt x="865103" y="112200"/>
                  <a:pt x="964292" y="593344"/>
                  <a:pt x="1031555" y="832871"/>
                </a:cubicBezTo>
                <a:cubicBezTo>
                  <a:pt x="1053330" y="878203"/>
                  <a:pt x="1074563" y="922528"/>
                  <a:pt x="1096338" y="964607"/>
                </a:cubicBezTo>
                <a:cubicBezTo>
                  <a:pt x="1174682" y="1115560"/>
                  <a:pt x="1260852" y="1237377"/>
                  <a:pt x="1409481" y="1265738"/>
                </a:cubicBezTo>
                <a:cubicBezTo>
                  <a:pt x="1767492" y="1334008"/>
                  <a:pt x="1973154" y="762896"/>
                  <a:pt x="2318612" y="859062"/>
                </a:cubicBezTo>
                <a:cubicBezTo>
                  <a:pt x="2496300" y="908501"/>
                  <a:pt x="2583943" y="1098510"/>
                  <a:pt x="2675615" y="1267985"/>
                </a:cubicBezTo>
                <a:cubicBezTo>
                  <a:pt x="2731099" y="1370507"/>
                  <a:pt x="2875466" y="1386005"/>
                  <a:pt x="2952957" y="1297896"/>
                </a:cubicBezTo>
                <a:cubicBezTo>
                  <a:pt x="2992292" y="1253804"/>
                  <a:pt x="3027543" y="1206225"/>
                  <a:pt x="3058268" y="1155778"/>
                </a:cubicBezTo>
                <a:cubicBezTo>
                  <a:pt x="3256027" y="815280"/>
                  <a:pt x="3063848" y="537317"/>
                  <a:pt x="3306706" y="310500"/>
                </a:cubicBezTo>
                <a:cubicBezTo>
                  <a:pt x="3358006" y="262378"/>
                  <a:pt x="3524148" y="107395"/>
                  <a:pt x="3735234" y="107395"/>
                </a:cubicBezTo>
                <a:cubicBezTo>
                  <a:pt x="3766510" y="107395"/>
                  <a:pt x="3797693" y="110804"/>
                  <a:pt x="3828224" y="117624"/>
                </a:cubicBezTo>
                <a:cubicBezTo>
                  <a:pt x="4046595" y="166056"/>
                  <a:pt x="4222967" y="384349"/>
                  <a:pt x="4231180" y="592260"/>
                </a:cubicBezTo>
                <a:cubicBezTo>
                  <a:pt x="4242339" y="872003"/>
                  <a:pt x="3941207" y="932136"/>
                  <a:pt x="3873092" y="1299370"/>
                </a:cubicBezTo>
                <a:cubicBezTo>
                  <a:pt x="3837368" y="1492245"/>
                  <a:pt x="3867280" y="1798492"/>
                  <a:pt x="4050935" y="1948439"/>
                </a:cubicBezTo>
                <a:cubicBezTo>
                  <a:pt x="4358421" y="2199435"/>
                  <a:pt x="4810507" y="1777182"/>
                  <a:pt x="5211525" y="2027402"/>
                </a:cubicBezTo>
                <a:cubicBezTo>
                  <a:pt x="5429122" y="2163013"/>
                  <a:pt x="5566824" y="2456164"/>
                  <a:pt x="5541097" y="2700958"/>
                </a:cubicBezTo>
                <a:cubicBezTo>
                  <a:pt x="5501654" y="3076251"/>
                  <a:pt x="5098698" y="3142194"/>
                  <a:pt x="5094823" y="3471378"/>
                </a:cubicBezTo>
                <a:cubicBezTo>
                  <a:pt x="5091415" y="3745236"/>
                  <a:pt x="5419668" y="3893242"/>
                  <a:pt x="5505528" y="4272564"/>
                </a:cubicBezTo>
                <a:cubicBezTo>
                  <a:pt x="5569691" y="4556184"/>
                  <a:pt x="5439041" y="4752005"/>
                  <a:pt x="5281423" y="4965183"/>
                </a:cubicBezTo>
                <a:cubicBezTo>
                  <a:pt x="5068244" y="5253608"/>
                  <a:pt x="4866301" y="5146281"/>
                  <a:pt x="4675749" y="5385343"/>
                </a:cubicBezTo>
                <a:cubicBezTo>
                  <a:pt x="4370191" y="5769070"/>
                  <a:pt x="4714176" y="6260683"/>
                  <a:pt x="4508838" y="6598516"/>
                </a:cubicBezTo>
                <a:lnTo>
                  <a:pt x="4472787" y="6646910"/>
                </a:lnTo>
                <a:lnTo>
                  <a:pt x="3367517" y="6646910"/>
                </a:lnTo>
                <a:lnTo>
                  <a:pt x="2998981" y="6646910"/>
                </a:lnTo>
                <a:lnTo>
                  <a:pt x="2648733" y="6646910"/>
                </a:lnTo>
                <a:lnTo>
                  <a:pt x="0" y="6646910"/>
                </a:lnTo>
                <a:lnTo>
                  <a:pt x="0" y="28222"/>
                </a:lnTo>
                <a:close/>
                <a:moveTo>
                  <a:pt x="1509522" y="767"/>
                </a:moveTo>
                <a:cubicBezTo>
                  <a:pt x="1736339" y="-12639"/>
                  <a:pt x="1947814" y="150946"/>
                  <a:pt x="1986017" y="398066"/>
                </a:cubicBezTo>
                <a:cubicBezTo>
                  <a:pt x="2019183" y="611090"/>
                  <a:pt x="1902946" y="824502"/>
                  <a:pt x="1709217" y="905558"/>
                </a:cubicBezTo>
                <a:cubicBezTo>
                  <a:pt x="1430403" y="1021795"/>
                  <a:pt x="1123149" y="837830"/>
                  <a:pt x="1083551" y="529879"/>
                </a:cubicBezTo>
                <a:cubicBezTo>
                  <a:pt x="1056506" y="319025"/>
                  <a:pt x="1175223" y="110882"/>
                  <a:pt x="1366937" y="33390"/>
                </a:cubicBezTo>
                <a:cubicBezTo>
                  <a:pt x="1412379" y="14871"/>
                  <a:pt x="1460539" y="3866"/>
                  <a:pt x="1509522" y="767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1AD15D-7E25-3AB8-29E1-9595182C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546" y="1860601"/>
            <a:ext cx="7202496" cy="50396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dirty="0">
                <a:ea typeface="+mn-lt"/>
                <a:cs typeface="+mn-lt"/>
              </a:rPr>
              <a:t>1. </a:t>
            </a:r>
            <a:r>
              <a:rPr lang="ru-RU" sz="1800" b="1" dirty="0">
                <a:ea typeface="+mn-lt"/>
                <a:cs typeface="+mn-lt"/>
              </a:rPr>
              <a:t>The </a:t>
            </a:r>
            <a:r>
              <a:rPr lang="ru-RU" sz="1800" b="1" dirty="0" err="1">
                <a:ea typeface="+mn-lt"/>
                <a:cs typeface="+mn-lt"/>
              </a:rPr>
              <a:t>goal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is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determined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by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the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answer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to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the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question</a:t>
            </a:r>
            <a:r>
              <a:rPr lang="ru-RU" sz="1800" dirty="0">
                <a:ea typeface="+mn-lt"/>
                <a:cs typeface="+mn-lt"/>
              </a:rPr>
              <a:t>: </a:t>
            </a:r>
            <a:r>
              <a:rPr lang="ru-RU" sz="1800" b="1" dirty="0">
                <a:ea typeface="+mn-lt"/>
                <a:cs typeface="+mn-lt"/>
              </a:rPr>
              <a:t>"What </a:t>
            </a:r>
            <a:r>
              <a:rPr lang="ru-RU" sz="1800" b="1" dirty="0" err="1">
                <a:ea typeface="+mn-lt"/>
                <a:cs typeface="+mn-lt"/>
              </a:rPr>
              <a:t>is</a:t>
            </a:r>
            <a:r>
              <a:rPr lang="ru-RU" sz="1800" b="1" dirty="0">
                <a:ea typeface="+mn-lt"/>
                <a:cs typeface="+mn-lt"/>
              </a:rPr>
              <a:t>  </a:t>
            </a:r>
            <a:r>
              <a:rPr lang="ru-RU" sz="1800" b="1" dirty="0" err="1">
                <a:ea typeface="+mn-lt"/>
                <a:cs typeface="+mn-lt"/>
              </a:rPr>
              <a:t>the</a:t>
            </a:r>
            <a:r>
              <a:rPr lang="ru-RU" sz="1800" b="1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research</a:t>
            </a:r>
            <a:r>
              <a:rPr lang="ru-RU" sz="1800" b="1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for</a:t>
            </a:r>
            <a:r>
              <a:rPr lang="ru-RU" sz="1800" b="1" dirty="0">
                <a:ea typeface="+mn-lt"/>
                <a:cs typeface="+mn-lt"/>
              </a:rPr>
              <a:t>?"</a:t>
            </a:r>
            <a:endParaRPr lang="ru-RU" sz="1800">
              <a:ea typeface="+mn-lt"/>
              <a:cs typeface="+mn-lt"/>
            </a:endParaRPr>
          </a:p>
          <a:p>
            <a:r>
              <a:rPr lang="ru-RU" sz="1800" dirty="0">
                <a:ea typeface="+mn-lt"/>
                <a:cs typeface="+mn-lt"/>
              </a:rPr>
              <a:t>2. The </a:t>
            </a:r>
            <a:r>
              <a:rPr lang="ru-RU" sz="1800" dirty="0" err="1">
                <a:ea typeface="+mn-lt"/>
                <a:cs typeface="+mn-lt"/>
              </a:rPr>
              <a:t>goal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of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the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research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should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be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as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related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as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possible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to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the</a:t>
            </a:r>
            <a:r>
              <a:rPr lang="ru-RU" sz="1800" i="1" dirty="0">
                <a:ea typeface="+mn-lt"/>
                <a:cs typeface="+mn-lt"/>
              </a:rPr>
              <a:t>    </a:t>
            </a:r>
            <a:r>
              <a:rPr lang="ru-RU" sz="1800" i="1" dirty="0" err="1">
                <a:ea typeface="+mn-lt"/>
                <a:cs typeface="+mn-lt"/>
              </a:rPr>
              <a:t>title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of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the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research</a:t>
            </a:r>
            <a:endParaRPr lang="ru-RU" sz="1800" dirty="0" err="1"/>
          </a:p>
          <a:p>
            <a:r>
              <a:rPr lang="ru-RU" sz="1800" dirty="0">
                <a:ea typeface="+mn-lt"/>
                <a:cs typeface="+mn-lt"/>
              </a:rPr>
              <a:t>3.</a:t>
            </a:r>
            <a:r>
              <a:rPr lang="ru-RU" sz="1800" i="1" dirty="0">
                <a:ea typeface="+mn-lt"/>
                <a:cs typeface="+mn-lt"/>
              </a:rPr>
              <a:t> The </a:t>
            </a:r>
            <a:r>
              <a:rPr lang="ru-RU" sz="1800" i="1" dirty="0" err="1">
                <a:ea typeface="+mn-lt"/>
                <a:cs typeface="+mn-lt"/>
              </a:rPr>
              <a:t>goal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is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formulated</a:t>
            </a:r>
            <a:r>
              <a:rPr lang="ru-RU" sz="1800" i="1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briefly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it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should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clearly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express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the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main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things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that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the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researcher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is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trying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to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discover</a:t>
            </a:r>
            <a:endParaRPr lang="ru-RU" sz="1800" dirty="0">
              <a:ea typeface="+mn-lt"/>
              <a:cs typeface="+mn-lt"/>
            </a:endParaRPr>
          </a:p>
          <a:p>
            <a:r>
              <a:rPr lang="ru-RU" sz="1800" dirty="0">
                <a:ea typeface="+mn-lt"/>
                <a:cs typeface="+mn-lt"/>
              </a:rPr>
              <a:t>4. The </a:t>
            </a:r>
            <a:r>
              <a:rPr lang="ru-RU" sz="1800" dirty="0" err="1">
                <a:ea typeface="+mn-lt"/>
                <a:cs typeface="+mn-lt"/>
              </a:rPr>
              <a:t>goal</a:t>
            </a:r>
            <a:r>
              <a:rPr lang="ru-RU" sz="1800" dirty="0">
                <a:ea typeface="+mn-lt"/>
                <a:cs typeface="+mn-lt"/>
              </a:rPr>
              <a:t>  </a:t>
            </a:r>
            <a:r>
              <a:rPr lang="ru-RU" sz="1800" dirty="0" err="1">
                <a:ea typeface="+mn-lt"/>
                <a:cs typeface="+mn-lt"/>
              </a:rPr>
              <a:t>should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be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achievable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and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understandable</a:t>
            </a:r>
            <a:endParaRPr lang="ru-RU" sz="1800" dirty="0" err="1"/>
          </a:p>
          <a:p>
            <a:r>
              <a:rPr lang="ru-RU" sz="1800" dirty="0">
                <a:ea typeface="+mn-lt"/>
                <a:cs typeface="+mn-lt"/>
              </a:rPr>
              <a:t>5. </a:t>
            </a:r>
            <a:r>
              <a:rPr lang="ru-RU" sz="1800" err="1">
                <a:ea typeface="+mn-lt"/>
                <a:cs typeface="+mn-lt"/>
              </a:rPr>
              <a:t>At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the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final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stage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of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the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research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it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is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necessary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to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check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err="1">
                <a:ea typeface="+mn-lt"/>
                <a:cs typeface="+mn-lt"/>
              </a:rPr>
              <a:t>whether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i="1" u="sng" err="1">
                <a:ea typeface="+mn-lt"/>
                <a:cs typeface="+mn-lt"/>
              </a:rPr>
              <a:t>the</a:t>
            </a:r>
            <a:r>
              <a:rPr lang="ru-RU" sz="1800" i="1" u="sng" dirty="0">
                <a:ea typeface="+mn-lt"/>
                <a:cs typeface="+mn-lt"/>
              </a:rPr>
              <a:t> </a:t>
            </a:r>
            <a:r>
              <a:rPr lang="ru-RU" sz="1800" i="1" u="sng" err="1">
                <a:ea typeface="+mn-lt"/>
                <a:cs typeface="+mn-lt"/>
              </a:rPr>
              <a:t>conclusions</a:t>
            </a:r>
            <a:r>
              <a:rPr lang="ru-RU" sz="1800" i="1" u="sng" dirty="0">
                <a:ea typeface="+mn-lt"/>
                <a:cs typeface="+mn-lt"/>
              </a:rPr>
              <a:t> </a:t>
            </a:r>
            <a:r>
              <a:rPr lang="ru-RU" sz="1800" i="1" u="sng" err="1">
                <a:ea typeface="+mn-lt"/>
                <a:cs typeface="+mn-lt"/>
              </a:rPr>
              <a:t>correspond</a:t>
            </a:r>
            <a:r>
              <a:rPr lang="ru-RU" sz="1800" i="1" u="sng" dirty="0">
                <a:ea typeface="+mn-lt"/>
                <a:cs typeface="+mn-lt"/>
              </a:rPr>
              <a:t> </a:t>
            </a:r>
            <a:r>
              <a:rPr lang="ru-RU" sz="1800" i="1" u="sng" err="1">
                <a:ea typeface="+mn-lt"/>
                <a:cs typeface="+mn-lt"/>
              </a:rPr>
              <a:t>to</a:t>
            </a:r>
            <a:r>
              <a:rPr lang="ru-RU" sz="1800" i="1" u="sng" dirty="0">
                <a:ea typeface="+mn-lt"/>
                <a:cs typeface="+mn-lt"/>
              </a:rPr>
              <a:t> </a:t>
            </a:r>
            <a:r>
              <a:rPr lang="ru-RU" sz="1800" i="1" u="sng" err="1">
                <a:ea typeface="+mn-lt"/>
                <a:cs typeface="+mn-lt"/>
              </a:rPr>
              <a:t>the</a:t>
            </a:r>
            <a:r>
              <a:rPr lang="ru-RU" sz="1800" i="1" u="sng" dirty="0">
                <a:ea typeface="+mn-lt"/>
                <a:cs typeface="+mn-lt"/>
              </a:rPr>
              <a:t> </a:t>
            </a:r>
            <a:r>
              <a:rPr lang="ru-RU" sz="1800" i="1" u="sng" err="1">
                <a:ea typeface="+mn-lt"/>
                <a:cs typeface="+mn-lt"/>
              </a:rPr>
              <a:t>set</a:t>
            </a:r>
            <a:r>
              <a:rPr lang="ru-RU" sz="1800" i="1" u="sng" dirty="0">
                <a:ea typeface="+mn-lt"/>
                <a:cs typeface="+mn-lt"/>
              </a:rPr>
              <a:t> </a:t>
            </a:r>
            <a:r>
              <a:rPr lang="ru-RU" sz="1800" i="1" u="sng" err="1">
                <a:ea typeface="+mn-lt"/>
                <a:cs typeface="+mn-lt"/>
              </a:rPr>
              <a:t>goal</a:t>
            </a:r>
            <a:endParaRPr lang="ru-RU" sz="1800" err="1"/>
          </a:p>
        </p:txBody>
      </p:sp>
    </p:spTree>
    <p:extLst>
      <p:ext uri="{BB962C8B-B14F-4D97-AF65-F5344CB8AC3E}">
        <p14:creationId xmlns:p14="http://schemas.microsoft.com/office/powerpoint/2010/main" val="108622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xmlns="" id="{6A13B2A7-A44E-4940-9367-4788F2807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2">
            <a:extLst>
              <a:ext uri="{FF2B5EF4-FFF2-40B4-BE49-F238E27FC236}">
                <a16:creationId xmlns:a16="http://schemas.microsoft.com/office/drawing/2014/main" xmlns="" id="{ADBF9A7D-DF04-4422-981B-76DFC72088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9759370" y="0"/>
            <a:ext cx="2432630" cy="2848482"/>
          </a:xfrm>
          <a:custGeom>
            <a:avLst/>
            <a:gdLst>
              <a:gd name="connsiteX0" fmla="*/ 1193013 w 2432630"/>
              <a:gd name="connsiteY0" fmla="*/ 1609830 h 2848482"/>
              <a:gd name="connsiteX1" fmla="*/ 1452520 w 2432630"/>
              <a:gd name="connsiteY1" fmla="*/ 1771993 h 2848482"/>
              <a:gd name="connsiteX2" fmla="*/ 1333256 w 2432630"/>
              <a:gd name="connsiteY2" fmla="*/ 2217094 h 2848482"/>
              <a:gd name="connsiteX3" fmla="*/ 888154 w 2432630"/>
              <a:gd name="connsiteY3" fmla="*/ 2097829 h 2848482"/>
              <a:gd name="connsiteX4" fmla="*/ 1007419 w 2432630"/>
              <a:gd name="connsiteY4" fmla="*/ 1652728 h 2848482"/>
              <a:gd name="connsiteX5" fmla="*/ 1193013 w 2432630"/>
              <a:gd name="connsiteY5" fmla="*/ 1609830 h 2848482"/>
              <a:gd name="connsiteX6" fmla="*/ 1721013 w 2432630"/>
              <a:gd name="connsiteY6" fmla="*/ 1345937 h 2848482"/>
              <a:gd name="connsiteX7" fmla="*/ 1880524 w 2432630"/>
              <a:gd name="connsiteY7" fmla="*/ 1425334 h 2848482"/>
              <a:gd name="connsiteX8" fmla="*/ 1821528 w 2432630"/>
              <a:gd name="connsiteY8" fmla="*/ 1645511 h 2848482"/>
              <a:gd name="connsiteX9" fmla="*/ 1601350 w 2432630"/>
              <a:gd name="connsiteY9" fmla="*/ 1586514 h 2848482"/>
              <a:gd name="connsiteX10" fmla="*/ 1660347 w 2432630"/>
              <a:gd name="connsiteY10" fmla="*/ 1366337 h 2848482"/>
              <a:gd name="connsiteX11" fmla="*/ 1721013 w 2432630"/>
              <a:gd name="connsiteY11" fmla="*/ 1345937 h 2848482"/>
              <a:gd name="connsiteX12" fmla="*/ 0 w 2432630"/>
              <a:gd name="connsiteY12" fmla="*/ 0 h 2848482"/>
              <a:gd name="connsiteX13" fmla="*/ 2420476 w 2432630"/>
              <a:gd name="connsiteY13" fmla="*/ 0 h 2848482"/>
              <a:gd name="connsiteX14" fmla="*/ 2431096 w 2432630"/>
              <a:gd name="connsiteY14" fmla="*/ 94052 h 2848482"/>
              <a:gd name="connsiteX15" fmla="*/ 2426545 w 2432630"/>
              <a:gd name="connsiteY15" fmla="*/ 261706 h 2848482"/>
              <a:gd name="connsiteX16" fmla="*/ 1347411 w 2432630"/>
              <a:gd name="connsiteY16" fmla="*/ 1289202 h 2848482"/>
              <a:gd name="connsiteX17" fmla="*/ 678423 w 2432630"/>
              <a:gd name="connsiteY17" fmla="*/ 1606118 h 2848482"/>
              <a:gd name="connsiteX18" fmla="*/ 284014 w 2432630"/>
              <a:gd name="connsiteY18" fmla="*/ 2398976 h 2848482"/>
              <a:gd name="connsiteX19" fmla="*/ 97407 w 2432630"/>
              <a:gd name="connsiteY19" fmla="*/ 2742323 h 2848482"/>
              <a:gd name="connsiteX20" fmla="*/ 0 w 2432630"/>
              <a:gd name="connsiteY20" fmla="*/ 2848482 h 28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2630" h="2848482">
                <a:moveTo>
                  <a:pt x="1193013" y="1609830"/>
                </a:moveTo>
                <a:cubicBezTo>
                  <a:pt x="1297352" y="1617205"/>
                  <a:pt x="1396284" y="1674588"/>
                  <a:pt x="1452520" y="1771993"/>
                </a:cubicBezTo>
                <a:cubicBezTo>
                  <a:pt x="1542498" y="1927838"/>
                  <a:pt x="1489101" y="2127117"/>
                  <a:pt x="1333256" y="2217094"/>
                </a:cubicBezTo>
                <a:cubicBezTo>
                  <a:pt x="1177410" y="2307071"/>
                  <a:pt x="978131" y="2253675"/>
                  <a:pt x="888154" y="2097829"/>
                </a:cubicBezTo>
                <a:cubicBezTo>
                  <a:pt x="798176" y="1941984"/>
                  <a:pt x="851572" y="1742705"/>
                  <a:pt x="1007419" y="1652728"/>
                </a:cubicBezTo>
                <a:cubicBezTo>
                  <a:pt x="1065861" y="1618986"/>
                  <a:pt x="1130410" y="1605406"/>
                  <a:pt x="1193013" y="1609830"/>
                </a:cubicBezTo>
                <a:close/>
                <a:moveTo>
                  <a:pt x="1721013" y="1345937"/>
                </a:moveTo>
                <a:cubicBezTo>
                  <a:pt x="1783347" y="1338202"/>
                  <a:pt x="1847142" y="1367515"/>
                  <a:pt x="1880524" y="1425334"/>
                </a:cubicBezTo>
                <a:cubicBezTo>
                  <a:pt x="1925033" y="1502425"/>
                  <a:pt x="1898619" y="1601002"/>
                  <a:pt x="1821528" y="1645511"/>
                </a:cubicBezTo>
                <a:cubicBezTo>
                  <a:pt x="1744436" y="1690020"/>
                  <a:pt x="1645859" y="1663606"/>
                  <a:pt x="1601350" y="1586514"/>
                </a:cubicBezTo>
                <a:cubicBezTo>
                  <a:pt x="1556841" y="1509423"/>
                  <a:pt x="1583254" y="1410846"/>
                  <a:pt x="1660347" y="1366337"/>
                </a:cubicBezTo>
                <a:cubicBezTo>
                  <a:pt x="1679620" y="1355210"/>
                  <a:pt x="1700235" y="1348515"/>
                  <a:pt x="1721013" y="1345937"/>
                </a:cubicBezTo>
                <a:close/>
                <a:moveTo>
                  <a:pt x="0" y="0"/>
                </a:moveTo>
                <a:lnTo>
                  <a:pt x="2420476" y="0"/>
                </a:lnTo>
                <a:lnTo>
                  <a:pt x="2431096" y="94052"/>
                </a:lnTo>
                <a:cubicBezTo>
                  <a:pt x="2434004" y="150699"/>
                  <a:pt x="2432933" y="206775"/>
                  <a:pt x="2426545" y="261706"/>
                </a:cubicBezTo>
                <a:cubicBezTo>
                  <a:pt x="2360669" y="828256"/>
                  <a:pt x="1972176" y="1172577"/>
                  <a:pt x="1347411" y="1289202"/>
                </a:cubicBezTo>
                <a:cubicBezTo>
                  <a:pt x="1096744" y="1336043"/>
                  <a:pt x="825156" y="1376752"/>
                  <a:pt x="678423" y="1606118"/>
                </a:cubicBezTo>
                <a:cubicBezTo>
                  <a:pt x="520257" y="1853673"/>
                  <a:pt x="394149" y="2125038"/>
                  <a:pt x="284014" y="2398976"/>
                </a:cubicBezTo>
                <a:cubicBezTo>
                  <a:pt x="233465" y="2524954"/>
                  <a:pt x="173906" y="2641107"/>
                  <a:pt x="97407" y="2742323"/>
                </a:cubicBezTo>
                <a:lnTo>
                  <a:pt x="0" y="2848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180DBA-69B8-B4C5-12F2-FEC4940A1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6821"/>
            <a:ext cx="10972800" cy="107466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err="1">
                <a:cs typeface="Posterama"/>
              </a:rPr>
              <a:t>Some</a:t>
            </a:r>
            <a:r>
              <a:rPr lang="ru-RU" b="1" dirty="0">
                <a:cs typeface="Posterama"/>
              </a:rPr>
              <a:t> </a:t>
            </a:r>
            <a:r>
              <a:rPr lang="ru-RU" b="1" dirty="0" err="1">
                <a:cs typeface="Posterama"/>
              </a:rPr>
              <a:t>examples</a:t>
            </a:r>
            <a:r>
              <a:rPr lang="ru-RU" b="1" dirty="0">
                <a:cs typeface="Posterama"/>
              </a:rPr>
              <a:t> </a:t>
            </a:r>
            <a:r>
              <a:rPr lang="ru-RU" b="1" dirty="0" err="1">
                <a:cs typeface="Posterama"/>
              </a:rPr>
              <a:t>of</a:t>
            </a:r>
            <a:r>
              <a:rPr lang="ru-RU" b="1" dirty="0">
                <a:cs typeface="Posterama"/>
              </a:rPr>
              <a:t> </a:t>
            </a:r>
            <a:r>
              <a:rPr lang="ru-RU" b="1" dirty="0" err="1">
                <a:cs typeface="Posterama"/>
              </a:rPr>
              <a:t>the</a:t>
            </a:r>
            <a:r>
              <a:rPr lang="ru-RU" b="1" dirty="0">
                <a:cs typeface="Posterama"/>
              </a:rPr>
              <a:t> </a:t>
            </a:r>
            <a:r>
              <a:rPr lang="ru-RU" b="1" dirty="0" err="1">
                <a:cs typeface="Posterama"/>
              </a:rPr>
              <a:t>research</a:t>
            </a:r>
            <a:r>
              <a:rPr lang="ru-RU" b="1" dirty="0">
                <a:cs typeface="Posterama"/>
              </a:rPr>
              <a:t> </a:t>
            </a:r>
            <a:r>
              <a:rPr lang="ru-RU" b="1" dirty="0" err="1">
                <a:cs typeface="Posterama"/>
              </a:rPr>
              <a:t>goals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4AC82B77-201A-839D-9A50-CC7BEB58B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513439"/>
              </p:ext>
            </p:extLst>
          </p:nvPr>
        </p:nvGraphicFramePr>
        <p:xfrm>
          <a:off x="870740" y="1523354"/>
          <a:ext cx="10450520" cy="4035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653">
                  <a:extLst>
                    <a:ext uri="{9D8B030D-6E8A-4147-A177-3AD203B41FA5}">
                      <a16:colId xmlns:a16="http://schemas.microsoft.com/office/drawing/2014/main" xmlns="" val="2601711316"/>
                    </a:ext>
                  </a:extLst>
                </a:gridCol>
                <a:gridCol w="1956537">
                  <a:extLst>
                    <a:ext uri="{9D8B030D-6E8A-4147-A177-3AD203B41FA5}">
                      <a16:colId xmlns:a16="http://schemas.microsoft.com/office/drawing/2014/main" xmlns="" val="3677814052"/>
                    </a:ext>
                  </a:extLst>
                </a:gridCol>
                <a:gridCol w="4048330">
                  <a:extLst>
                    <a:ext uri="{9D8B030D-6E8A-4147-A177-3AD203B41FA5}">
                      <a16:colId xmlns:a16="http://schemas.microsoft.com/office/drawing/2014/main" xmlns="" val="2724422040"/>
                    </a:ext>
                  </a:extLst>
                </a:gridCol>
              </a:tblGrid>
              <a:tr h="3532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Title</a:t>
                      </a:r>
                      <a:r>
                        <a:rPr lang="ru-RU" sz="1600" dirty="0"/>
                        <a:t> </a:t>
                      </a:r>
                    </a:p>
                  </a:txBody>
                  <a:tcPr marL="81222" marR="81222" marT="40611" marB="40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err="1"/>
                        <a:t>Authors</a:t>
                      </a:r>
                      <a:endParaRPr lang="ru-RU" sz="1600" dirty="0" err="1"/>
                    </a:p>
                  </a:txBody>
                  <a:tcPr marL="81222" marR="81222" marT="40611" marB="40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The </a:t>
                      </a:r>
                      <a:r>
                        <a:rPr lang="ru-RU" sz="1600" dirty="0" err="1"/>
                        <a:t>goal</a:t>
                      </a:r>
                      <a:r>
                        <a:rPr lang="ru-RU" sz="1600" dirty="0"/>
                        <a:t> </a:t>
                      </a:r>
                    </a:p>
                  </a:txBody>
                  <a:tcPr marL="81222" marR="81222" marT="40611" marB="40611"/>
                </a:tc>
                <a:extLst>
                  <a:ext uri="{0D108BD9-81ED-4DB2-BD59-A6C34878D82A}">
                    <a16:rowId xmlns:a16="http://schemas.microsoft.com/office/drawing/2014/main" xmlns="" val="3973021574"/>
                  </a:ext>
                </a:extLst>
              </a:tr>
              <a:tr h="1545244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ru-RU" sz="1600" b="0" i="0" u="none" strike="noStrike" noProof="0" dirty="0" err="1"/>
                        <a:t>Environmental</a:t>
                      </a:r>
                      <a:r>
                        <a:rPr lang="ru-RU" sz="1600" b="0" i="0" u="none" strike="noStrike" noProof="0" dirty="0"/>
                        <a:t> </a:t>
                      </a:r>
                      <a:r>
                        <a:rPr lang="ru-RU" sz="1600" b="0" i="0" u="none" strike="noStrike" noProof="0" dirty="0" err="1"/>
                        <a:t>approach</a:t>
                      </a:r>
                      <a:r>
                        <a:rPr lang="ru-RU" sz="1600" b="0" i="0" u="none" strike="noStrike" noProof="0" dirty="0"/>
                        <a:t> </a:t>
                      </a:r>
                      <a:r>
                        <a:rPr lang="ru-RU" sz="1600" b="0" i="0" u="none" strike="noStrike" noProof="0" dirty="0" err="1"/>
                        <a:t>in</a:t>
                      </a:r>
                      <a:r>
                        <a:rPr lang="ru-RU" sz="1600" b="0" i="0" u="none" strike="noStrike" noProof="0" dirty="0"/>
                        <a:t> </a:t>
                      </a:r>
                      <a:r>
                        <a:rPr lang="ru-RU" sz="1600" b="0" i="0" u="none" strike="noStrike" noProof="0" dirty="0" err="1"/>
                        <a:t>product</a:t>
                      </a:r>
                      <a:r>
                        <a:rPr lang="ru-RU" sz="1600" b="0" i="0" u="none" strike="noStrike" noProof="0" dirty="0"/>
                        <a:t> </a:t>
                      </a:r>
                      <a:r>
                        <a:rPr lang="ru-RU" sz="1600" b="0" i="0" u="none" strike="noStrike" noProof="0" dirty="0" err="1"/>
                        <a:t>design</a:t>
                      </a:r>
                      <a:r>
                        <a:rPr lang="ru-RU" sz="1600" b="0" i="0" u="none" strike="noStrike" noProof="0" dirty="0"/>
                        <a:t> </a:t>
                      </a:r>
                      <a:endParaRPr lang="ru-RU" sz="1600" dirty="0"/>
                    </a:p>
                  </a:txBody>
                  <a:tcPr marL="81222" marR="81222" marT="40611" marB="4061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600" b="0" i="0" u="none" strike="noStrike" noProof="0" dirty="0"/>
                        <a:t>N. </a:t>
                      </a:r>
                      <a:r>
                        <a:rPr lang="ru-RU" sz="1600" b="0" i="0" u="none" strike="noStrike" noProof="0" dirty="0" err="1"/>
                        <a:t>Efremenkova</a:t>
                      </a:r>
                      <a:r>
                        <a:rPr lang="ru-RU" sz="1600" b="0" i="0" u="none" strike="noStrike" noProof="0" dirty="0"/>
                        <a:t>, N. </a:t>
                      </a:r>
                      <a:r>
                        <a:rPr lang="ru-RU" sz="1600" b="0" i="0" u="none" strike="noStrike" noProof="0" dirty="0" err="1"/>
                        <a:t>Babina</a:t>
                      </a:r>
                      <a:r>
                        <a:rPr lang="ru-RU" sz="1600" b="0" i="0" u="none" strike="noStrike" noProof="0" dirty="0"/>
                        <a:t> </a:t>
                      </a:r>
                    </a:p>
                  </a:txBody>
                  <a:tcPr marL="81222" marR="81222" marT="40611" marB="40611"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ru-RU" sz="1600" b="0" i="0" u="none" strike="noStrike" noProof="0" dirty="0"/>
                        <a:t>Search </a:t>
                      </a:r>
                      <a:r>
                        <a:rPr lang="ru-RU" sz="1600" b="0" i="0" u="none" strike="noStrike" noProof="0" dirty="0" err="1"/>
                        <a:t>for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ways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that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will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contribute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to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achieving</a:t>
                      </a:r>
                      <a:r>
                        <a:rPr lang="ru-RU" sz="1600" b="0" i="0" u="none" strike="noStrike" noProof="0" dirty="0"/>
                        <a:t> a </a:t>
                      </a:r>
                      <a:r>
                        <a:rPr lang="ru-RU" sz="1600" b="0" i="0" u="none" strike="noStrike" noProof="0" dirty="0" err="1"/>
                        <a:t>sufficient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level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of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environmental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safety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in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the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process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of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designing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and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creating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products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to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ensure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the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environmental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safety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of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people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and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society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in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general</a:t>
                      </a:r>
                      <a:r>
                        <a:rPr lang="ru-RU" sz="1600" b="0" i="0" u="none" strike="noStrike" noProof="0" dirty="0"/>
                        <a:t>.</a:t>
                      </a:r>
                      <a:endParaRPr lang="ru-RU" sz="1600" dirty="0"/>
                    </a:p>
                  </a:txBody>
                  <a:tcPr marL="81222" marR="81222" marT="40611" marB="40611"/>
                </a:tc>
                <a:extLst>
                  <a:ext uri="{0D108BD9-81ED-4DB2-BD59-A6C34878D82A}">
                    <a16:rowId xmlns:a16="http://schemas.microsoft.com/office/drawing/2014/main" xmlns="" val="1427278804"/>
                  </a:ext>
                </a:extLst>
              </a:tr>
              <a:tr h="1068455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ru-RU" sz="1600" dirty="0"/>
                        <a:t>Analysis </a:t>
                      </a:r>
                      <a:r>
                        <a:rPr lang="ru-RU" sz="1600" dirty="0" err="1"/>
                        <a:t>of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the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financing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system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healthcare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in</a:t>
                      </a:r>
                      <a:r>
                        <a:rPr lang="ru-RU" sz="1600" dirty="0"/>
                        <a:t> Ukraine </a:t>
                      </a:r>
                    </a:p>
                  </a:txBody>
                  <a:tcPr marL="81222" marR="81222" marT="40611" marB="40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N. </a:t>
                      </a:r>
                      <a:r>
                        <a:rPr lang="ru-RU" sz="1600" dirty="0" err="1"/>
                        <a:t>Filipova</a:t>
                      </a:r>
                      <a:r>
                        <a:rPr lang="ru-RU" sz="1600" dirty="0"/>
                        <a:t> </a:t>
                      </a:r>
                    </a:p>
                  </a:txBody>
                  <a:tcPr marL="81222" marR="81222" marT="40611" marB="40611"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ru-RU" sz="1600" b="0" i="0" u="none" strike="noStrike" noProof="0" dirty="0"/>
                        <a:t>Analysis </a:t>
                      </a:r>
                      <a:r>
                        <a:rPr lang="ru-RU" sz="1600" b="0" i="0" u="none" strike="noStrike" noProof="0" dirty="0" err="1"/>
                        <a:t>of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the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existing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health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care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financing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system</a:t>
                      </a:r>
                      <a:r>
                        <a:rPr lang="ru-RU" sz="1600" b="0" i="0" u="none" strike="noStrike" noProof="0" dirty="0"/>
                        <a:t>, </a:t>
                      </a:r>
                      <a:r>
                        <a:rPr lang="ru-RU" sz="1600" b="0" i="0" u="none" strike="noStrike" noProof="0" dirty="0" err="1"/>
                        <a:t>identification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of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its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shortcomings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and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development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of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proposals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for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improvement</a:t>
                      </a:r>
                      <a:r>
                        <a:rPr lang="ru-RU" sz="1600" b="0" i="0" u="none" strike="noStrike" noProof="0" dirty="0"/>
                        <a:t>.</a:t>
                      </a:r>
                      <a:endParaRPr lang="ru-RU" sz="1600" dirty="0"/>
                    </a:p>
                  </a:txBody>
                  <a:tcPr marL="81222" marR="81222" marT="40611" marB="40611"/>
                </a:tc>
                <a:extLst>
                  <a:ext uri="{0D108BD9-81ED-4DB2-BD59-A6C34878D82A}">
                    <a16:rowId xmlns:a16="http://schemas.microsoft.com/office/drawing/2014/main" xmlns="" val="3765347685"/>
                  </a:ext>
                </a:extLst>
              </a:tr>
              <a:tr h="106845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Digital </a:t>
                      </a:r>
                      <a:r>
                        <a:rPr lang="ru-RU" sz="1600" dirty="0" err="1"/>
                        <a:t>marketing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trends</a:t>
                      </a:r>
                      <a:r>
                        <a:rPr lang="ru-RU" sz="1600" dirty="0"/>
                        <a:t>: </a:t>
                      </a:r>
                      <a:r>
                        <a:rPr lang="ru-RU" sz="1600" dirty="0" err="1"/>
                        <a:t>consumer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involvement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tools</a:t>
                      </a:r>
                      <a:r>
                        <a:rPr lang="ru-RU" sz="1600" dirty="0"/>
                        <a:t> </a:t>
                      </a:r>
                    </a:p>
                  </a:txBody>
                  <a:tcPr marL="81222" marR="81222" marT="40611" marB="40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A. </a:t>
                      </a:r>
                      <a:r>
                        <a:rPr lang="ru-RU" sz="1600" dirty="0" err="1"/>
                        <a:t>Bozhok</a:t>
                      </a:r>
                      <a:r>
                        <a:rPr lang="ru-RU" sz="1600" dirty="0"/>
                        <a:t> </a:t>
                      </a:r>
                    </a:p>
                  </a:txBody>
                  <a:tcPr marL="81222" marR="81222" marT="40611" marB="40611"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ru-RU" sz="1600" b="0" i="0" u="none" strike="noStrike" noProof="0" dirty="0"/>
                        <a:t>Research </a:t>
                      </a:r>
                      <a:r>
                        <a:rPr lang="ru-RU" sz="1600" b="0" i="0" u="none" strike="noStrike" noProof="0" dirty="0" err="1"/>
                        <a:t>of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modern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online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marketing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tools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that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allow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you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to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attract</a:t>
                      </a:r>
                      <a:r>
                        <a:rPr lang="ru-RU" sz="1600" b="0" i="0" u="none" strike="noStrike" noProof="0" dirty="0"/>
                        <a:t> a </a:t>
                      </a:r>
                      <a:r>
                        <a:rPr lang="ru-RU" sz="1600" b="0" i="0" u="none" strike="noStrike" noProof="0" dirty="0" err="1"/>
                        <a:t>larger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number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of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consumers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and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increase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the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effectiveness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of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marketing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in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the</a:t>
                      </a:r>
                      <a:r>
                        <a:rPr lang="ru-RU" sz="1600" b="0" i="0" u="none" strike="noStrike" noProof="0" dirty="0"/>
                        <a:t> </a:t>
                      </a:r>
                      <a:r>
                        <a:rPr lang="ru-RU" sz="1600" b="0" i="0" u="none" strike="noStrike" noProof="0" dirty="0" err="1"/>
                        <a:t>company</a:t>
                      </a:r>
                      <a:r>
                        <a:rPr lang="ru-RU" sz="1600" b="0" i="0" u="none" strike="noStrike" noProof="0" dirty="0"/>
                        <a:t>.</a:t>
                      </a:r>
                      <a:endParaRPr lang="ru-RU" sz="1700" dirty="0"/>
                    </a:p>
                  </a:txBody>
                  <a:tcPr marL="81222" marR="81222" marT="40611" marB="40611"/>
                </a:tc>
                <a:extLst>
                  <a:ext uri="{0D108BD9-81ED-4DB2-BD59-A6C34878D82A}">
                    <a16:rowId xmlns:a16="http://schemas.microsoft.com/office/drawing/2014/main" xmlns="" val="24377808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50FDD9-EFB2-0F18-4307-15035EACD798}"/>
              </a:ext>
            </a:extLst>
          </p:cNvPr>
          <p:cNvSpPr txBox="1"/>
          <p:nvPr/>
        </p:nvSpPr>
        <p:spPr>
          <a:xfrm>
            <a:off x="206962" y="5964296"/>
            <a:ext cx="115334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u="sng" dirty="0"/>
              <a:t>Source:</a:t>
            </a:r>
            <a:r>
              <a:rPr lang="ru-RU" dirty="0"/>
              <a:t> </a:t>
            </a:r>
            <a:r>
              <a:rPr lang="ru-RU" dirty="0" err="1"/>
              <a:t>scientific</a:t>
            </a:r>
            <a:r>
              <a:rPr lang="ru-RU" dirty="0"/>
              <a:t> </a:t>
            </a:r>
            <a:r>
              <a:rPr lang="ru-RU" dirty="0" err="1"/>
              <a:t>journal</a:t>
            </a:r>
            <a:r>
              <a:rPr lang="ru-RU" dirty="0"/>
              <a:t> '</a:t>
            </a:r>
            <a:r>
              <a:rPr lang="ru-RU" b="1" i="1" dirty="0" err="1">
                <a:ea typeface="+mn-lt"/>
                <a:cs typeface="+mn-lt"/>
              </a:rPr>
              <a:t>Problems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and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prospects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of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economics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and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/>
              <a:t>management</a:t>
            </a:r>
            <a:r>
              <a:rPr lang="ru-RU" dirty="0"/>
              <a:t>' </a:t>
            </a:r>
            <a:r>
              <a:rPr lang="ru-RU" dirty="0">
                <a:ea typeface="+mn-lt"/>
                <a:cs typeface="+mn-lt"/>
              </a:rPr>
              <a:t>(</a:t>
            </a:r>
            <a:r>
              <a:rPr lang="ru-RU" dirty="0" err="1">
                <a:ea typeface="+mn-lt"/>
                <a:cs typeface="+mn-lt"/>
              </a:rPr>
              <a:t>Chernihiv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Polytechnic</a:t>
            </a:r>
            <a:r>
              <a:rPr lang="ru-RU" dirty="0">
                <a:ea typeface="+mn-lt"/>
                <a:cs typeface="+mn-lt"/>
              </a:rPr>
              <a:t> National University).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1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xmlns="" id="{2D7B8C8D-303A-4A32-9B89-7D0C614A9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4" descr="Изображение выглядит как человек, мужск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EE121DA-35BE-4724-15E5-65586F5E2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" r="9837" b="-2"/>
          <a:stretch/>
        </p:blipFill>
        <p:spPr>
          <a:xfrm>
            <a:off x="7331853" y="10"/>
            <a:ext cx="4860147" cy="3428990"/>
          </a:xfrm>
          <a:custGeom>
            <a:avLst/>
            <a:gdLst/>
            <a:ahLst/>
            <a:cxnLst/>
            <a:rect l="l" t="t" r="r" b="b"/>
            <a:pathLst>
              <a:path w="4860147" h="3429000">
                <a:moveTo>
                  <a:pt x="268805" y="1822824"/>
                </a:moveTo>
                <a:cubicBezTo>
                  <a:pt x="412387" y="1822824"/>
                  <a:pt x="528781" y="1939219"/>
                  <a:pt x="528781" y="2082800"/>
                </a:cubicBezTo>
                <a:cubicBezTo>
                  <a:pt x="528781" y="2226381"/>
                  <a:pt x="412387" y="2342776"/>
                  <a:pt x="268805" y="2342776"/>
                </a:cubicBezTo>
                <a:cubicBezTo>
                  <a:pt x="125225" y="2342776"/>
                  <a:pt x="8829" y="2226381"/>
                  <a:pt x="8829" y="2082800"/>
                </a:cubicBezTo>
                <a:cubicBezTo>
                  <a:pt x="8829" y="1939219"/>
                  <a:pt x="125225" y="1822824"/>
                  <a:pt x="268805" y="1822824"/>
                </a:cubicBezTo>
                <a:close/>
                <a:moveTo>
                  <a:pt x="311623" y="1354515"/>
                </a:moveTo>
                <a:cubicBezTo>
                  <a:pt x="403243" y="1354515"/>
                  <a:pt x="477514" y="1428787"/>
                  <a:pt x="477514" y="1520407"/>
                </a:cubicBezTo>
                <a:cubicBezTo>
                  <a:pt x="477514" y="1612027"/>
                  <a:pt x="403243" y="1686299"/>
                  <a:pt x="311623" y="1686299"/>
                </a:cubicBezTo>
                <a:cubicBezTo>
                  <a:pt x="220002" y="1686299"/>
                  <a:pt x="145730" y="1612027"/>
                  <a:pt x="145730" y="1520407"/>
                </a:cubicBezTo>
                <a:cubicBezTo>
                  <a:pt x="145730" y="1428787"/>
                  <a:pt x="220002" y="1354515"/>
                  <a:pt x="311623" y="1354515"/>
                </a:cubicBezTo>
                <a:close/>
                <a:moveTo>
                  <a:pt x="541218" y="0"/>
                </a:moveTo>
                <a:lnTo>
                  <a:pt x="833582" y="0"/>
                </a:lnTo>
                <a:lnTo>
                  <a:pt x="2382626" y="0"/>
                </a:lnTo>
                <a:lnTo>
                  <a:pt x="2747580" y="0"/>
                </a:lnTo>
                <a:lnTo>
                  <a:pt x="3950670" y="0"/>
                </a:lnTo>
                <a:lnTo>
                  <a:pt x="4706476" y="0"/>
                </a:lnTo>
                <a:lnTo>
                  <a:pt x="4860147" y="0"/>
                </a:lnTo>
                <a:lnTo>
                  <a:pt x="4860147" y="3429000"/>
                </a:lnTo>
                <a:lnTo>
                  <a:pt x="0" y="3429000"/>
                </a:lnTo>
                <a:lnTo>
                  <a:pt x="10355" y="3365199"/>
                </a:lnTo>
                <a:cubicBezTo>
                  <a:pt x="48015" y="3197951"/>
                  <a:pt x="123724" y="3038692"/>
                  <a:pt x="207457" y="2872062"/>
                </a:cubicBezTo>
                <a:cubicBezTo>
                  <a:pt x="262517" y="2763073"/>
                  <a:pt x="320349" y="2687655"/>
                  <a:pt x="379893" y="2630331"/>
                </a:cubicBezTo>
                <a:cubicBezTo>
                  <a:pt x="382617" y="2627394"/>
                  <a:pt x="385645" y="2624417"/>
                  <a:pt x="389084" y="2621388"/>
                </a:cubicBezTo>
                <a:cubicBezTo>
                  <a:pt x="945661" y="2128752"/>
                  <a:pt x="557531" y="1213511"/>
                  <a:pt x="465879" y="1018429"/>
                </a:cubicBezTo>
                <a:cubicBezTo>
                  <a:pt x="458750" y="1006625"/>
                  <a:pt x="452689" y="994267"/>
                  <a:pt x="447771" y="981453"/>
                </a:cubicBezTo>
                <a:cubicBezTo>
                  <a:pt x="313042" y="605203"/>
                  <a:pt x="284127" y="265828"/>
                  <a:pt x="512399" y="26006"/>
                </a:cubicBezTo>
                <a:close/>
              </a:path>
            </a:pathLst>
          </a:custGeom>
        </p:spPr>
      </p:pic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A3EF88C-C641-1C69-F9C3-CEFAC4772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" r="-3" b="-3"/>
          <a:stretch/>
        </p:blipFill>
        <p:spPr>
          <a:xfrm>
            <a:off x="7317115" y="3429000"/>
            <a:ext cx="4874885" cy="3429000"/>
          </a:xfrm>
          <a:custGeom>
            <a:avLst/>
            <a:gdLst/>
            <a:ahLst/>
            <a:cxnLst/>
            <a:rect l="l" t="t" r="r" b="b"/>
            <a:pathLst>
              <a:path w="4874885" h="3429000">
                <a:moveTo>
                  <a:pt x="342131" y="1329720"/>
                </a:moveTo>
                <a:cubicBezTo>
                  <a:pt x="518068" y="1329720"/>
                  <a:pt x="660693" y="1472346"/>
                  <a:pt x="660693" y="1648283"/>
                </a:cubicBezTo>
                <a:cubicBezTo>
                  <a:pt x="660693" y="1824220"/>
                  <a:pt x="518068" y="1966846"/>
                  <a:pt x="342131" y="1966846"/>
                </a:cubicBezTo>
                <a:cubicBezTo>
                  <a:pt x="166194" y="1966846"/>
                  <a:pt x="23567" y="1824220"/>
                  <a:pt x="23567" y="1648283"/>
                </a:cubicBezTo>
                <a:cubicBezTo>
                  <a:pt x="23567" y="1472346"/>
                  <a:pt x="166194" y="1329720"/>
                  <a:pt x="342131" y="1329720"/>
                </a:cubicBezTo>
                <a:close/>
                <a:moveTo>
                  <a:pt x="14738" y="0"/>
                </a:moveTo>
                <a:lnTo>
                  <a:pt x="4874885" y="0"/>
                </a:lnTo>
                <a:lnTo>
                  <a:pt x="4874885" y="3429000"/>
                </a:lnTo>
                <a:lnTo>
                  <a:pt x="580539" y="3429000"/>
                </a:lnTo>
                <a:lnTo>
                  <a:pt x="548777" y="3393217"/>
                </a:lnTo>
                <a:cubicBezTo>
                  <a:pt x="402964" y="3206564"/>
                  <a:pt x="308389" y="2967571"/>
                  <a:pt x="301088" y="2744809"/>
                </a:cubicBezTo>
                <a:cubicBezTo>
                  <a:pt x="283493" y="2198815"/>
                  <a:pt x="800250" y="2035406"/>
                  <a:pt x="744084" y="1560172"/>
                </a:cubicBezTo>
                <a:cubicBezTo>
                  <a:pt x="697796" y="1165597"/>
                  <a:pt x="239340" y="1008363"/>
                  <a:pt x="56290" y="477274"/>
                </a:cubicBezTo>
                <a:cubicBezTo>
                  <a:pt x="4940" y="328333"/>
                  <a:pt x="-8117" y="192526"/>
                  <a:pt x="4452" y="63374"/>
                </a:cubicBezTo>
                <a:close/>
              </a:path>
            </a:pathLst>
          </a:custGeom>
        </p:spPr>
      </p:pic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xmlns="" id="{578CEC6E-AEDD-108F-AA1C-7A7821CA8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426577"/>
              </p:ext>
            </p:extLst>
          </p:nvPr>
        </p:nvGraphicFramePr>
        <p:xfrm>
          <a:off x="599574" y="1614915"/>
          <a:ext cx="6110177" cy="403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915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xmlns="" id="{54A09F9E-4D33-4016-901E-212385D2EC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xmlns="" id="{E7B44BEB-6259-4FB8-87AD-AC95FE598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025"/>
            <a:ext cx="6233823" cy="5451148"/>
          </a:xfrm>
          <a:custGeom>
            <a:avLst/>
            <a:gdLst>
              <a:gd name="connsiteX0" fmla="*/ 1826081 w 8231760"/>
              <a:gd name="connsiteY0" fmla="*/ 5789783 h 6856315"/>
              <a:gd name="connsiteX1" fmla="*/ 1913625 w 8231760"/>
              <a:gd name="connsiteY1" fmla="*/ 5803909 h 6856315"/>
              <a:gd name="connsiteX2" fmla="*/ 2223920 w 8231760"/>
              <a:gd name="connsiteY2" fmla="*/ 6339655 h 6856315"/>
              <a:gd name="connsiteX3" fmla="*/ 1688170 w 8231760"/>
              <a:gd name="connsiteY3" fmla="*/ 6649951 h 6856315"/>
              <a:gd name="connsiteX4" fmla="*/ 1377876 w 8231760"/>
              <a:gd name="connsiteY4" fmla="*/ 6114202 h 6856315"/>
              <a:gd name="connsiteX5" fmla="*/ 1826081 w 8231760"/>
              <a:gd name="connsiteY5" fmla="*/ 5789783 h 6856315"/>
              <a:gd name="connsiteX6" fmla="*/ 7079103 w 8231760"/>
              <a:gd name="connsiteY6" fmla="*/ 2253019 h 6856315"/>
              <a:gd name="connsiteX7" fmla="*/ 7226177 w 8231760"/>
              <a:gd name="connsiteY7" fmla="*/ 2276747 h 6856315"/>
              <a:gd name="connsiteX8" fmla="*/ 7747471 w 8231760"/>
              <a:gd name="connsiteY8" fmla="*/ 3176805 h 6856315"/>
              <a:gd name="connsiteX9" fmla="*/ 6847414 w 8231760"/>
              <a:gd name="connsiteY9" fmla="*/ 3698099 h 6856315"/>
              <a:gd name="connsiteX10" fmla="*/ 6326120 w 8231760"/>
              <a:gd name="connsiteY10" fmla="*/ 2798043 h 6856315"/>
              <a:gd name="connsiteX11" fmla="*/ 7079103 w 8231760"/>
              <a:gd name="connsiteY11" fmla="*/ 2253019 h 6856315"/>
              <a:gd name="connsiteX12" fmla="*/ 0 w 8231760"/>
              <a:gd name="connsiteY12" fmla="*/ 0 h 6856315"/>
              <a:gd name="connsiteX13" fmla="*/ 4513172 w 8231760"/>
              <a:gd name="connsiteY13" fmla="*/ 0 h 6856315"/>
              <a:gd name="connsiteX14" fmla="*/ 4559036 w 8231760"/>
              <a:gd name="connsiteY14" fmla="*/ 71230 h 6856315"/>
              <a:gd name="connsiteX15" fmla="*/ 5147708 w 8231760"/>
              <a:gd name="connsiteY15" fmla="*/ 465024 h 6856315"/>
              <a:gd name="connsiteX16" fmla="*/ 6657014 w 8231760"/>
              <a:gd name="connsiteY16" fmla="*/ 552754 h 6856315"/>
              <a:gd name="connsiteX17" fmla="*/ 6985344 w 8231760"/>
              <a:gd name="connsiteY17" fmla="*/ 1434539 h 6856315"/>
              <a:gd name="connsiteX18" fmla="*/ 5875569 w 8231760"/>
              <a:gd name="connsiteY18" fmla="*/ 2261161 h 6856315"/>
              <a:gd name="connsiteX19" fmla="*/ 5128902 w 8231760"/>
              <a:gd name="connsiteY19" fmla="*/ 2952601 h 6856315"/>
              <a:gd name="connsiteX20" fmla="*/ 6389866 w 8231760"/>
              <a:gd name="connsiteY20" fmla="*/ 3959657 h 6856315"/>
              <a:gd name="connsiteX21" fmla="*/ 7706131 w 8231760"/>
              <a:gd name="connsiteY21" fmla="*/ 4306759 h 6856315"/>
              <a:gd name="connsiteX22" fmla="*/ 8134799 w 8231760"/>
              <a:gd name="connsiteY22" fmla="*/ 5790535 h 6856315"/>
              <a:gd name="connsiteX23" fmla="*/ 6375295 w 8231760"/>
              <a:gd name="connsiteY23" fmla="*/ 6267991 h 6856315"/>
              <a:gd name="connsiteX24" fmla="*/ 5376681 w 8231760"/>
              <a:gd name="connsiteY24" fmla="*/ 5045654 h 6856315"/>
              <a:gd name="connsiteX25" fmla="*/ 4645492 w 8231760"/>
              <a:gd name="connsiteY25" fmla="*/ 4668220 h 6856315"/>
              <a:gd name="connsiteX26" fmla="*/ 3424801 w 8231760"/>
              <a:gd name="connsiteY26" fmla="*/ 5831476 h 6856315"/>
              <a:gd name="connsiteX27" fmla="*/ 1754919 w 8231760"/>
              <a:gd name="connsiteY27" fmla="*/ 5153871 h 6856315"/>
              <a:gd name="connsiteX28" fmla="*/ 183238 w 8231760"/>
              <a:gd name="connsiteY28" fmla="*/ 6802179 h 6856315"/>
              <a:gd name="connsiteX29" fmla="*/ 0 w 8231760"/>
              <a:gd name="connsiteY29" fmla="*/ 6856315 h 685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31760" h="6856315">
                <a:moveTo>
                  <a:pt x="1826081" y="5789783"/>
                </a:moveTo>
                <a:cubicBezTo>
                  <a:pt x="1855119" y="5791486"/>
                  <a:pt x="1884423" y="5796126"/>
                  <a:pt x="1913625" y="5803909"/>
                </a:cubicBezTo>
                <a:cubicBezTo>
                  <a:pt x="2147254" y="5866166"/>
                  <a:pt x="2286179" y="6106026"/>
                  <a:pt x="2223920" y="6339655"/>
                </a:cubicBezTo>
                <a:cubicBezTo>
                  <a:pt x="2161664" y="6573285"/>
                  <a:pt x="1921797" y="6712208"/>
                  <a:pt x="1688170" y="6649951"/>
                </a:cubicBezTo>
                <a:cubicBezTo>
                  <a:pt x="1454544" y="6587695"/>
                  <a:pt x="1315619" y="6347830"/>
                  <a:pt x="1377876" y="6114202"/>
                </a:cubicBezTo>
                <a:cubicBezTo>
                  <a:pt x="1432352" y="5909776"/>
                  <a:pt x="1622805" y="5777862"/>
                  <a:pt x="1826081" y="5789783"/>
                </a:cubicBezTo>
                <a:close/>
                <a:moveTo>
                  <a:pt x="7079103" y="2253019"/>
                </a:moveTo>
                <a:cubicBezTo>
                  <a:pt x="7127889" y="2255881"/>
                  <a:pt x="7177114" y="2263674"/>
                  <a:pt x="7226177" y="2276747"/>
                </a:cubicBezTo>
                <a:cubicBezTo>
                  <a:pt x="7618673" y="2381340"/>
                  <a:pt x="7852064" y="2784310"/>
                  <a:pt x="7747471" y="3176805"/>
                </a:cubicBezTo>
                <a:cubicBezTo>
                  <a:pt x="7642878" y="3569301"/>
                  <a:pt x="7239909" y="3802692"/>
                  <a:pt x="6847414" y="3698099"/>
                </a:cubicBezTo>
                <a:cubicBezTo>
                  <a:pt x="6454918" y="3593507"/>
                  <a:pt x="6221527" y="3190539"/>
                  <a:pt x="6326120" y="2798043"/>
                </a:cubicBezTo>
                <a:cubicBezTo>
                  <a:pt x="6417638" y="2454609"/>
                  <a:pt x="6737600" y="2232990"/>
                  <a:pt x="7079103" y="2253019"/>
                </a:cubicBezTo>
                <a:close/>
                <a:moveTo>
                  <a:pt x="0" y="0"/>
                </a:moveTo>
                <a:lnTo>
                  <a:pt x="4513172" y="0"/>
                </a:lnTo>
                <a:lnTo>
                  <a:pt x="4559036" y="71230"/>
                </a:lnTo>
                <a:cubicBezTo>
                  <a:pt x="4753565" y="313592"/>
                  <a:pt x="5081700" y="439887"/>
                  <a:pt x="5147708" y="465024"/>
                </a:cubicBezTo>
                <a:cubicBezTo>
                  <a:pt x="5812177" y="718197"/>
                  <a:pt x="6233421" y="261967"/>
                  <a:pt x="6657014" y="552754"/>
                </a:cubicBezTo>
                <a:cubicBezTo>
                  <a:pt x="6926543" y="737775"/>
                  <a:pt x="7074860" y="1141333"/>
                  <a:pt x="6985344" y="1434539"/>
                </a:cubicBezTo>
                <a:cubicBezTo>
                  <a:pt x="6896318" y="1726095"/>
                  <a:pt x="6671792" y="1845169"/>
                  <a:pt x="5875569" y="2261161"/>
                </a:cubicBezTo>
                <a:cubicBezTo>
                  <a:pt x="5577775" y="2416728"/>
                  <a:pt x="5144204" y="2643251"/>
                  <a:pt x="5128902" y="2952601"/>
                </a:cubicBezTo>
                <a:cubicBezTo>
                  <a:pt x="5103438" y="3467142"/>
                  <a:pt x="6315865" y="3931954"/>
                  <a:pt x="6389866" y="3959657"/>
                </a:cubicBezTo>
                <a:cubicBezTo>
                  <a:pt x="6967132" y="4175847"/>
                  <a:pt x="7368730" y="4089834"/>
                  <a:pt x="7706131" y="4306759"/>
                </a:cubicBezTo>
                <a:cubicBezTo>
                  <a:pt x="8180540" y="4611801"/>
                  <a:pt x="8361042" y="5278062"/>
                  <a:pt x="8134799" y="5790535"/>
                </a:cubicBezTo>
                <a:cubicBezTo>
                  <a:pt x="7873468" y="6382476"/>
                  <a:pt x="6911273" y="6621955"/>
                  <a:pt x="6375295" y="6267991"/>
                </a:cubicBezTo>
                <a:cubicBezTo>
                  <a:pt x="5989251" y="6013030"/>
                  <a:pt x="5958677" y="5532355"/>
                  <a:pt x="5376681" y="5045654"/>
                </a:cubicBezTo>
                <a:cubicBezTo>
                  <a:pt x="5110375" y="4822948"/>
                  <a:pt x="4902447" y="4649766"/>
                  <a:pt x="4645492" y="4668220"/>
                </a:cubicBezTo>
                <a:cubicBezTo>
                  <a:pt x="4066826" y="4709756"/>
                  <a:pt x="4033309" y="5677835"/>
                  <a:pt x="3424801" y="5831476"/>
                </a:cubicBezTo>
                <a:cubicBezTo>
                  <a:pt x="2790272" y="5991666"/>
                  <a:pt x="2412493" y="5040085"/>
                  <a:pt x="1754919" y="5153871"/>
                </a:cubicBezTo>
                <a:cubicBezTo>
                  <a:pt x="1043831" y="5276904"/>
                  <a:pt x="1111494" y="6455287"/>
                  <a:pt x="183238" y="6802179"/>
                </a:cubicBezTo>
                <a:lnTo>
                  <a:pt x="0" y="68563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2F7226-6D59-C4EA-08A1-0581C7877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273" y="102038"/>
            <a:ext cx="5325295" cy="65411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ea typeface="+mn-lt"/>
                <a:cs typeface="+mn-lt"/>
              </a:rPr>
              <a:t>The </a:t>
            </a:r>
            <a:r>
              <a:rPr lang="ru-RU" sz="1800" b="1" dirty="0" err="1">
                <a:ea typeface="+mn-lt"/>
                <a:cs typeface="+mn-lt"/>
              </a:rPr>
              <a:t>most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efficient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Ukrainian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state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budget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in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forcefull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circumstances</a:t>
            </a:r>
            <a:endParaRPr lang="ru-RU" sz="1800" b="1" dirty="0" err="1"/>
          </a:p>
          <a:p>
            <a:pPr>
              <a:lnSpc>
                <a:spcPct val="100000"/>
              </a:lnSpc>
            </a:pPr>
            <a:endParaRPr lang="ru-RU" sz="16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ru-RU" sz="1800" dirty="0">
                <a:ea typeface="+mn-lt"/>
                <a:cs typeface="+mn-lt"/>
              </a:rPr>
              <a:t>One </a:t>
            </a:r>
            <a:r>
              <a:rPr lang="ru-RU" sz="1800" dirty="0" err="1">
                <a:ea typeface="+mn-lt"/>
                <a:cs typeface="+mn-lt"/>
              </a:rPr>
              <a:t>of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the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research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goals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is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to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consider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the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ways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of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formation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of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the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state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budget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in</a:t>
            </a:r>
            <a:r>
              <a:rPr lang="ru-RU" sz="1800" dirty="0">
                <a:ea typeface="+mn-lt"/>
                <a:cs typeface="+mn-lt"/>
              </a:rPr>
              <a:t> Ukraine            </a:t>
            </a:r>
            <a:r>
              <a:rPr lang="ru-RU" sz="1800" dirty="0" err="1">
                <a:ea typeface="+mn-lt"/>
                <a:cs typeface="+mn-lt"/>
              </a:rPr>
              <a:t>for</a:t>
            </a:r>
            <a:r>
              <a:rPr lang="ru-RU" sz="1800" dirty="0">
                <a:ea typeface="+mn-lt"/>
                <a:cs typeface="+mn-lt"/>
              </a:rPr>
              <a:t> 2023 </a:t>
            </a:r>
          </a:p>
          <a:p>
            <a:pPr>
              <a:lnSpc>
                <a:spcPct val="100000"/>
              </a:lnSpc>
            </a:pPr>
            <a:endParaRPr lang="ru-RU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ru-RU" sz="1800" dirty="0">
                <a:ea typeface="+mn-lt"/>
                <a:cs typeface="+mn-lt"/>
              </a:rPr>
              <a:t>Imagine </a:t>
            </a:r>
            <a:r>
              <a:rPr lang="ru-RU" sz="1800" i="1" dirty="0" err="1">
                <a:ea typeface="+mn-lt"/>
                <a:cs typeface="+mn-lt"/>
              </a:rPr>
              <a:t>you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are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members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of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the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i="1" dirty="0" err="1">
                <a:ea typeface="+mn-lt"/>
                <a:cs typeface="+mn-lt"/>
              </a:rPr>
              <a:t>Ukrainian</a:t>
            </a:r>
            <a:r>
              <a:rPr lang="ru-RU" sz="1800" i="1" dirty="0">
                <a:ea typeface="+mn-lt"/>
                <a:cs typeface="+mn-lt"/>
              </a:rPr>
              <a:t>           </a:t>
            </a:r>
            <a:r>
              <a:rPr lang="ru-RU" sz="1800" i="1" dirty="0" err="1">
                <a:ea typeface="+mn-lt"/>
                <a:cs typeface="+mn-lt"/>
              </a:rPr>
              <a:t>government</a:t>
            </a:r>
            <a:r>
              <a:rPr lang="ru-RU" sz="1800" i="1" dirty="0">
                <a:ea typeface="+mn-lt"/>
                <a:cs typeface="+mn-lt"/>
              </a:rPr>
              <a:t> 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and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you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are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expected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to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form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the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next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year's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expenditures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of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the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state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budget</a:t>
            </a:r>
            <a:r>
              <a:rPr lang="ru-RU" sz="1800" dirty="0">
                <a:ea typeface="+mn-lt"/>
                <a:cs typeface="+mn-lt"/>
              </a:rPr>
              <a:t> </a:t>
            </a:r>
            <a:endParaRPr lang="ru-RU" sz="1800" dirty="0"/>
          </a:p>
          <a:p>
            <a:pPr>
              <a:lnSpc>
                <a:spcPct val="100000"/>
              </a:lnSpc>
            </a:pPr>
            <a:endParaRPr lang="ru-RU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ru-RU" sz="1800" dirty="0" err="1">
                <a:ea typeface="+mn-lt"/>
                <a:cs typeface="+mn-lt"/>
              </a:rPr>
              <a:t>Allocate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expenses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to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different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sectors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of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the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economy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that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are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indicated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in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the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file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and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enter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your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results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there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After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that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during</a:t>
            </a:r>
            <a:r>
              <a:rPr lang="ru-RU" sz="1800" dirty="0">
                <a:ea typeface="+mn-lt"/>
                <a:cs typeface="+mn-lt"/>
              </a:rPr>
              <a:t> a </a:t>
            </a:r>
            <a:r>
              <a:rPr lang="ru-RU" sz="1800" dirty="0" err="1">
                <a:ea typeface="+mn-lt"/>
                <a:cs typeface="+mn-lt"/>
              </a:rPr>
              <a:t>general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discussion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explain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your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choice</a:t>
            </a:r>
            <a:endParaRPr lang="ru-RU" sz="1800"/>
          </a:p>
          <a:p>
            <a:pPr>
              <a:lnSpc>
                <a:spcPct val="100000"/>
              </a:lnSpc>
            </a:pPr>
            <a:r>
              <a:rPr lang="ru-RU" sz="1800" b="1" dirty="0">
                <a:ea typeface="+mn-lt"/>
                <a:cs typeface="+mn-lt"/>
              </a:rPr>
              <a:t>The </a:t>
            </a:r>
            <a:r>
              <a:rPr lang="ru-RU" sz="1800" b="1" dirty="0" err="1">
                <a:ea typeface="+mn-lt"/>
                <a:cs typeface="+mn-lt"/>
              </a:rPr>
              <a:t>entire</a:t>
            </a:r>
            <a:r>
              <a:rPr lang="ru-RU" sz="1800" b="1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budget</a:t>
            </a:r>
            <a:r>
              <a:rPr lang="ru-RU" sz="1800" b="1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is</a:t>
            </a:r>
            <a:r>
              <a:rPr lang="ru-RU" sz="1800" b="1" dirty="0">
                <a:ea typeface="+mn-lt"/>
                <a:cs typeface="+mn-lt"/>
              </a:rPr>
              <a:t> 100%</a:t>
            </a:r>
            <a:endParaRPr lang="ru-RU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ru-RU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ru-RU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800" i="1" dirty="0">
                <a:ea typeface="+mn-lt"/>
                <a:cs typeface="+mn-lt"/>
              </a:rPr>
              <a:t>Time for discussion</a:t>
            </a:r>
            <a:r>
              <a:rPr lang="en-US" sz="1800" dirty="0">
                <a:ea typeface="+mn-lt"/>
                <a:cs typeface="+mn-lt"/>
              </a:rPr>
              <a:t> ~  10 min</a:t>
            </a:r>
            <a:endParaRPr lang="ru-RU" sz="1800"/>
          </a:p>
          <a:p>
            <a:pPr>
              <a:lnSpc>
                <a:spcPct val="100000"/>
              </a:lnSpc>
            </a:pPr>
            <a:endParaRPr lang="ru-RU" sz="16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710E4FE-7CA8-FB55-9105-751ACDAB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6" y="826980"/>
            <a:ext cx="3834729" cy="266109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A1FDD3BD-9518-132A-F44B-173A004C9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72" y="2455958"/>
            <a:ext cx="992607" cy="922422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23B5FD65-F16E-A21F-4623-1E6F83AD4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435" y="3887550"/>
            <a:ext cx="960019" cy="1170574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4337BD4-B4F0-538E-7939-3F7077FDB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721" y="5775373"/>
            <a:ext cx="964031" cy="1025191"/>
          </a:xfrm>
          <a:prstGeom prst="rect">
            <a:avLst/>
          </a:prstGeom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16538949-2519-A9B3-6D06-9A1F49D48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692" y="1104954"/>
            <a:ext cx="1068808" cy="801897"/>
          </a:xfrm>
          <a:prstGeom prst="rect">
            <a:avLst/>
          </a:prstGeom>
        </p:spPr>
      </p:pic>
      <p:pic>
        <p:nvPicPr>
          <p:cNvPr id="2" name="Рисунок 8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41B44FF-F771-EB03-8927-D138ADBC9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7187" y="163228"/>
            <a:ext cx="1068808" cy="6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2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73A2A-0570-F84A-09C1-6213DECD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99"/>
            <a:ext cx="10972800" cy="11582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cs typeface="Posterama"/>
              </a:rPr>
              <a:t>Compare</a:t>
            </a:r>
            <a:r>
              <a:rPr lang="ru-RU" sz="3200" b="1" dirty="0">
                <a:cs typeface="Posterama"/>
              </a:rPr>
              <a:t> </a:t>
            </a:r>
            <a:r>
              <a:rPr lang="ru-RU" sz="3200" b="1" dirty="0" err="1">
                <a:cs typeface="Posterama"/>
              </a:rPr>
              <a:t>officially</a:t>
            </a:r>
            <a:r>
              <a:rPr lang="ru-RU" sz="3200" b="1" dirty="0">
                <a:cs typeface="Posterama"/>
              </a:rPr>
              <a:t> </a:t>
            </a:r>
            <a:r>
              <a:rPr lang="ru-RU" sz="3200" b="1" dirty="0" err="1">
                <a:cs typeface="Posterama"/>
              </a:rPr>
              <a:t>approved</a:t>
            </a:r>
            <a:r>
              <a:rPr lang="ru-RU" sz="3200" b="1" dirty="0">
                <a:cs typeface="Posterama"/>
              </a:rPr>
              <a:t> </a:t>
            </a:r>
            <a:r>
              <a:rPr lang="ru-RU" sz="3200" b="1" dirty="0" err="1">
                <a:cs typeface="Posterama"/>
              </a:rPr>
              <a:t>budget</a:t>
            </a:r>
            <a:r>
              <a:rPr lang="ru-RU" sz="3200" b="1" dirty="0">
                <a:cs typeface="Posterama"/>
              </a:rPr>
              <a:t> </a:t>
            </a:r>
            <a:r>
              <a:rPr lang="ru-RU" sz="3200" b="1" dirty="0" err="1">
                <a:cs typeface="Posterama"/>
              </a:rPr>
              <a:t>with</a:t>
            </a:r>
            <a:r>
              <a:rPr lang="ru-RU" sz="3200" b="1" dirty="0">
                <a:cs typeface="Posterama"/>
              </a:rPr>
              <a:t> </a:t>
            </a:r>
            <a:r>
              <a:rPr lang="ru-RU" sz="3200" b="1" dirty="0" err="1">
                <a:cs typeface="Posterama"/>
              </a:rPr>
              <a:t>one</a:t>
            </a:r>
            <a:r>
              <a:rPr lang="ru-RU" sz="3200" b="1" dirty="0">
                <a:cs typeface="Posterama"/>
              </a:rPr>
              <a:t> </a:t>
            </a:r>
            <a:r>
              <a:rPr lang="ru-RU" sz="3200" b="1" dirty="0" err="1">
                <a:cs typeface="Posterama"/>
              </a:rPr>
              <a:t>suggested</a:t>
            </a:r>
            <a:r>
              <a:rPr lang="ru-RU" sz="3200" b="1" dirty="0">
                <a:cs typeface="Posterama"/>
              </a:rPr>
              <a:t> </a:t>
            </a:r>
            <a:r>
              <a:rPr lang="ru-RU" sz="3200" b="1" dirty="0" err="1">
                <a:cs typeface="Posterama"/>
              </a:rPr>
              <a:t>by</a:t>
            </a:r>
            <a:r>
              <a:rPr lang="ru-RU" sz="3200" b="1" dirty="0">
                <a:cs typeface="Posterama"/>
              </a:rPr>
              <a:t> </a:t>
            </a:r>
            <a:r>
              <a:rPr lang="ru-RU" sz="3200" b="1" dirty="0" err="1">
                <a:cs typeface="Posterama"/>
              </a:rPr>
              <a:t>your</a:t>
            </a:r>
            <a:r>
              <a:rPr lang="ru-RU" sz="3200" b="1" dirty="0">
                <a:cs typeface="Posterama"/>
              </a:rPr>
              <a:t> </a:t>
            </a:r>
            <a:r>
              <a:rPr lang="ru-RU" sz="3200" b="1" dirty="0" err="1">
                <a:cs typeface="Posterama"/>
              </a:rPr>
              <a:t>team</a:t>
            </a:r>
            <a:r>
              <a:rPr lang="ru-RU" sz="3200" b="1" dirty="0">
                <a:cs typeface="Posterama"/>
              </a:rPr>
              <a:t> 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1D52EC4-2FD0-FD25-6DF1-FA623722D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142" y="1234299"/>
            <a:ext cx="10437715" cy="5444661"/>
          </a:xfrm>
        </p:spPr>
      </p:pic>
    </p:spTree>
    <p:extLst>
      <p:ext uri="{BB962C8B-B14F-4D97-AF65-F5344CB8AC3E}">
        <p14:creationId xmlns:p14="http://schemas.microsoft.com/office/powerpoint/2010/main" val="83482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xmlns="" id="{76ADA084-C86B-4F3C-8077-6A8999CC4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1EC87E-1EFD-A076-9E67-7236D4426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7" y="436865"/>
            <a:ext cx="6470596" cy="60222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ru-RU" sz="2200" dirty="0" err="1">
                <a:ea typeface="+mn-lt"/>
                <a:cs typeface="+mn-lt"/>
              </a:rPr>
              <a:t>Without</a:t>
            </a:r>
            <a:r>
              <a:rPr lang="ru-RU" sz="2200" dirty="0">
                <a:ea typeface="+mn-lt"/>
                <a:cs typeface="+mn-lt"/>
              </a:rPr>
              <a:t> a </a:t>
            </a:r>
            <a:r>
              <a:rPr lang="ru-RU" sz="2200" dirty="0" err="1">
                <a:ea typeface="+mn-lt"/>
                <a:cs typeface="+mn-lt"/>
              </a:rPr>
              <a:t>doubt</a:t>
            </a:r>
            <a:r>
              <a:rPr lang="ru-RU" sz="2200" dirty="0">
                <a:ea typeface="+mn-lt"/>
                <a:cs typeface="+mn-lt"/>
              </a:rPr>
              <a:t>, a </a:t>
            </a:r>
            <a:r>
              <a:rPr lang="ru-RU" sz="2200" dirty="0" err="1">
                <a:ea typeface="+mn-lt"/>
                <a:cs typeface="+mn-lt"/>
              </a:rPr>
              <a:t>correctly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formulated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goal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of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scientific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research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directly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affects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the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success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of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the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research</a:t>
            </a:r>
            <a:r>
              <a:rPr lang="ru-RU" sz="2200" dirty="0">
                <a:ea typeface="+mn-lt"/>
                <a:cs typeface="+mn-lt"/>
              </a:rPr>
              <a:t>, </a:t>
            </a:r>
            <a:r>
              <a:rPr lang="ru-RU" sz="2200" dirty="0" err="1">
                <a:ea typeface="+mn-lt"/>
                <a:cs typeface="+mn-lt"/>
              </a:rPr>
              <a:t>as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it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allows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the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researcher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to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choose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the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right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statistical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data</a:t>
            </a:r>
            <a:r>
              <a:rPr lang="ru-RU" sz="2200" dirty="0">
                <a:ea typeface="+mn-lt"/>
                <a:cs typeface="+mn-lt"/>
              </a:rPr>
              <a:t>, </a:t>
            </a:r>
            <a:r>
              <a:rPr lang="ru-RU" sz="2200" dirty="0" err="1">
                <a:ea typeface="+mn-lt"/>
                <a:cs typeface="+mn-lt"/>
              </a:rPr>
              <a:t>methods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and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other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research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parameters</a:t>
            </a:r>
            <a:r>
              <a:rPr lang="ru-RU" sz="2200" dirty="0">
                <a:ea typeface="+mn-lt"/>
                <a:cs typeface="+mn-lt"/>
              </a:rPr>
              <a:t> </a:t>
            </a:r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endParaRPr lang="ru-RU" sz="22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endParaRPr lang="ru-RU" sz="22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ru-RU" sz="2200" dirty="0" err="1">
                <a:ea typeface="+mn-lt"/>
                <a:cs typeface="+mn-lt"/>
              </a:rPr>
              <a:t>But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no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less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important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for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the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success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of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the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scientific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research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is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scientist's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personal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discipline</a:t>
            </a:r>
            <a:endParaRPr lang="ru-RU" sz="22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endParaRPr lang="ru-RU" sz="22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endParaRPr lang="ru-RU" sz="2200" dirty="0"/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ru-RU" sz="2200" dirty="0">
                <a:ea typeface="+mn-lt"/>
                <a:cs typeface="+mn-lt"/>
              </a:rPr>
              <a:t>One </a:t>
            </a:r>
            <a:r>
              <a:rPr lang="ru-RU" sz="2200" dirty="0" err="1">
                <a:ea typeface="+mn-lt"/>
                <a:cs typeface="+mn-lt"/>
              </a:rPr>
              <a:t>of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the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key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parts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of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such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discipline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is</a:t>
            </a:r>
            <a:r>
              <a:rPr lang="ru-RU" sz="2200" dirty="0">
                <a:ea typeface="+mn-lt"/>
                <a:cs typeface="+mn-lt"/>
              </a:rPr>
              <a:t> a </a:t>
            </a:r>
            <a:r>
              <a:rPr lang="ru-RU" sz="2200" b="1" i="1" dirty="0" err="1">
                <a:ea typeface="+mn-lt"/>
                <a:cs typeface="+mn-lt"/>
              </a:rPr>
              <a:t>time</a:t>
            </a:r>
            <a:r>
              <a:rPr lang="ru-RU" sz="2200" b="1" i="1" dirty="0">
                <a:ea typeface="+mn-lt"/>
                <a:cs typeface="+mn-lt"/>
              </a:rPr>
              <a:t> </a:t>
            </a:r>
            <a:r>
              <a:rPr lang="ru-RU" sz="2200" b="1" i="1" dirty="0" err="1">
                <a:ea typeface="+mn-lt"/>
                <a:cs typeface="+mn-lt"/>
              </a:rPr>
              <a:t>management</a:t>
            </a:r>
            <a:endParaRPr lang="ru-RU" sz="2200" b="1" i="1"/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endParaRPr lang="ru-RU" sz="2200" dirty="0"/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endParaRPr lang="ru-RU" sz="1400"/>
          </a:p>
        </p:txBody>
      </p:sp>
      <p:pic>
        <p:nvPicPr>
          <p:cNvPr id="4" name="Рисунок 4" descr="Изображение выглядит как текст,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85BEAA9-26BB-0255-1953-DA2816150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1" r="27054" b="1"/>
          <a:stretch/>
        </p:blipFill>
        <p:spPr>
          <a:xfrm>
            <a:off x="6465346" y="1"/>
            <a:ext cx="5726654" cy="6857999"/>
          </a:xfrm>
          <a:custGeom>
            <a:avLst/>
            <a:gdLst/>
            <a:ahLst/>
            <a:cxnLst/>
            <a:rect l="l" t="t" r="r" b="b"/>
            <a:pathLst>
              <a:path w="5726654" h="6857999">
                <a:moveTo>
                  <a:pt x="615191" y="3536634"/>
                </a:moveTo>
                <a:cubicBezTo>
                  <a:pt x="896629" y="3536634"/>
                  <a:pt x="1124779" y="3764784"/>
                  <a:pt x="1124779" y="4046222"/>
                </a:cubicBezTo>
                <a:cubicBezTo>
                  <a:pt x="1124779" y="4327660"/>
                  <a:pt x="896629" y="4555810"/>
                  <a:pt x="615191" y="4555810"/>
                </a:cubicBezTo>
                <a:cubicBezTo>
                  <a:pt x="333753" y="4555810"/>
                  <a:pt x="105603" y="4327660"/>
                  <a:pt x="105603" y="4046222"/>
                </a:cubicBezTo>
                <a:cubicBezTo>
                  <a:pt x="105603" y="3764784"/>
                  <a:pt x="333753" y="3536634"/>
                  <a:pt x="615191" y="3536634"/>
                </a:cubicBezTo>
                <a:close/>
                <a:moveTo>
                  <a:pt x="1497781" y="0"/>
                </a:moveTo>
                <a:lnTo>
                  <a:pt x="5726654" y="0"/>
                </a:lnTo>
                <a:lnTo>
                  <a:pt x="5726654" y="6857999"/>
                </a:lnTo>
                <a:lnTo>
                  <a:pt x="311758" y="6857999"/>
                </a:lnTo>
                <a:lnTo>
                  <a:pt x="314131" y="6707669"/>
                </a:lnTo>
                <a:cubicBezTo>
                  <a:pt x="335133" y="6366408"/>
                  <a:pt x="433652" y="6019041"/>
                  <a:pt x="599703" y="5670857"/>
                </a:cubicBezTo>
                <a:cubicBezTo>
                  <a:pt x="770258" y="5311555"/>
                  <a:pt x="1010814" y="4986831"/>
                  <a:pt x="1211434" y="4641254"/>
                </a:cubicBezTo>
                <a:cubicBezTo>
                  <a:pt x="1493037" y="4154455"/>
                  <a:pt x="1511836" y="3622743"/>
                  <a:pt x="1053042" y="3164268"/>
                </a:cubicBezTo>
                <a:cubicBezTo>
                  <a:pt x="881978" y="2993263"/>
                  <a:pt x="700423" y="2805522"/>
                  <a:pt x="607049" y="2589404"/>
                </a:cubicBezTo>
                <a:cubicBezTo>
                  <a:pt x="366280" y="2032157"/>
                  <a:pt x="541126" y="1508060"/>
                  <a:pt x="1054916" y="1068098"/>
                </a:cubicBezTo>
                <a:cubicBezTo>
                  <a:pt x="1261028" y="891534"/>
                  <a:pt x="1489689" y="709487"/>
                  <a:pt x="1502878" y="419994"/>
                </a:cubicBezTo>
                <a:cubicBezTo>
                  <a:pt x="1506390" y="341909"/>
                  <a:pt x="1507263" y="263519"/>
                  <a:pt x="1505905" y="184995"/>
                </a:cubicBezTo>
                <a:close/>
                <a:moveTo>
                  <a:pt x="14544" y="0"/>
                </a:moveTo>
                <a:lnTo>
                  <a:pt x="879353" y="0"/>
                </a:lnTo>
                <a:lnTo>
                  <a:pt x="892054" y="78051"/>
                </a:lnTo>
                <a:cubicBezTo>
                  <a:pt x="904493" y="285270"/>
                  <a:pt x="770272" y="479620"/>
                  <a:pt x="561941" y="535442"/>
                </a:cubicBezTo>
                <a:cubicBezTo>
                  <a:pt x="323847" y="599239"/>
                  <a:pt x="79117" y="457944"/>
                  <a:pt x="15320" y="219851"/>
                </a:cubicBezTo>
                <a:cubicBezTo>
                  <a:pt x="-630" y="160328"/>
                  <a:pt x="-3761" y="100390"/>
                  <a:pt x="4235" y="429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872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4E64E4A9-D8D0-4AE7-99BD-EFE51D6EB1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xmlns="" id="{AFD62F46-8DC3-4EDF-BDEF-27C439C6F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126047-983A-42B0-604E-C1B28E21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458" y="45702"/>
            <a:ext cx="5492829" cy="6765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1900" b="1" i="1" dirty="0">
                <a:ea typeface="+mn-lt"/>
                <a:cs typeface="+mn-lt"/>
              </a:rPr>
              <a:t>Time </a:t>
            </a:r>
            <a:r>
              <a:rPr lang="ru-RU" sz="1900" b="1" i="1" dirty="0" err="1">
                <a:ea typeface="+mn-lt"/>
                <a:cs typeface="+mn-lt"/>
              </a:rPr>
              <a:t>management</a:t>
            </a:r>
            <a:r>
              <a:rPr lang="ru-RU" sz="1900" b="1" i="1" dirty="0">
                <a:ea typeface="+mn-lt"/>
                <a:cs typeface="+mn-lt"/>
              </a:rPr>
              <a:t> </a:t>
            </a:r>
            <a:r>
              <a:rPr lang="ru-RU" sz="1900" b="1" i="1" dirty="0" err="1">
                <a:ea typeface="+mn-lt"/>
                <a:cs typeface="+mn-lt"/>
              </a:rPr>
              <a:t>is</a:t>
            </a:r>
            <a:r>
              <a:rPr lang="ru-RU" sz="1900" b="1" i="1" dirty="0">
                <a:ea typeface="+mn-lt"/>
                <a:cs typeface="+mn-lt"/>
              </a:rPr>
              <a:t> </a:t>
            </a:r>
            <a:r>
              <a:rPr lang="ru-RU" sz="1900" b="1" i="1" dirty="0" err="1">
                <a:ea typeface="+mn-lt"/>
                <a:cs typeface="+mn-lt"/>
              </a:rPr>
              <a:t>defined</a:t>
            </a:r>
            <a:r>
              <a:rPr lang="ru-RU" sz="1900" b="1" i="1" dirty="0">
                <a:ea typeface="+mn-lt"/>
                <a:cs typeface="+mn-lt"/>
              </a:rPr>
              <a:t> </a:t>
            </a:r>
            <a:r>
              <a:rPr lang="ru-RU" sz="1900" b="1" i="1" dirty="0" err="1">
                <a:ea typeface="+mn-lt"/>
                <a:cs typeface="+mn-lt"/>
              </a:rPr>
              <a:t>as</a:t>
            </a:r>
            <a:endParaRPr lang="ru-RU" sz="1900" b="1" i="1" dirty="0" err="1"/>
          </a:p>
          <a:p>
            <a:r>
              <a:rPr lang="ru-RU" sz="1900" dirty="0">
                <a:ea typeface="+mn-lt"/>
                <a:cs typeface="+mn-lt"/>
              </a:rPr>
              <a:t>1) a </a:t>
            </a:r>
            <a:r>
              <a:rPr lang="ru-RU" sz="1900" dirty="0" err="1">
                <a:ea typeface="+mn-lt"/>
                <a:cs typeface="+mn-lt"/>
              </a:rPr>
              <a:t>set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of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technologies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for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organizing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and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optimizing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time</a:t>
            </a:r>
            <a:endParaRPr lang="ru-RU" sz="1900" dirty="0"/>
          </a:p>
          <a:p>
            <a:r>
              <a:rPr lang="ru-RU" sz="1900" dirty="0"/>
              <a:t>2) </a:t>
            </a:r>
            <a:r>
              <a:rPr lang="ru-RU" sz="1900" dirty="0" err="1">
                <a:ea typeface="+mn-lt"/>
                <a:cs typeface="+mn-lt"/>
              </a:rPr>
              <a:t>managing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your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own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time</a:t>
            </a:r>
            <a:r>
              <a:rPr lang="ru-RU" sz="1900" dirty="0">
                <a:ea typeface="+mn-lt"/>
                <a:cs typeface="+mn-lt"/>
              </a:rPr>
              <a:t>, </a:t>
            </a:r>
            <a:r>
              <a:rPr lang="ru-RU" sz="1900" dirty="0" err="1">
                <a:ea typeface="+mn-lt"/>
                <a:cs typeface="+mn-lt"/>
              </a:rPr>
              <a:t>using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your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life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with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maximum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efficience</a:t>
            </a:r>
            <a:r>
              <a:rPr lang="ru-RU" sz="1900" dirty="0">
                <a:ea typeface="+mn-lt"/>
                <a:cs typeface="+mn-lt"/>
              </a:rPr>
              <a:t> </a:t>
            </a:r>
            <a:endParaRPr lang="ru-RU" sz="1900" dirty="0"/>
          </a:p>
          <a:p>
            <a:endParaRPr lang="ru-RU" sz="1900" dirty="0"/>
          </a:p>
          <a:p>
            <a:endParaRPr lang="ru-RU" sz="1900" dirty="0">
              <a:ea typeface="+mn-lt"/>
              <a:cs typeface="+mn-lt"/>
            </a:endParaRP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1900" i="1" u="sng" dirty="0">
                <a:ea typeface="+mn-lt"/>
                <a:cs typeface="+mn-lt"/>
              </a:rPr>
              <a:t>The </a:t>
            </a:r>
            <a:r>
              <a:rPr lang="ru-RU" sz="1900" i="1" u="sng" dirty="0" err="1">
                <a:ea typeface="+mn-lt"/>
                <a:cs typeface="+mn-lt"/>
              </a:rPr>
              <a:t>main</a:t>
            </a:r>
            <a:r>
              <a:rPr lang="ru-RU" sz="1900" i="1" u="sng" dirty="0">
                <a:ea typeface="+mn-lt"/>
                <a:cs typeface="+mn-lt"/>
              </a:rPr>
              <a:t> </a:t>
            </a:r>
            <a:r>
              <a:rPr lang="ru-RU" sz="1900" i="1" u="sng" dirty="0" err="1">
                <a:ea typeface="+mn-lt"/>
                <a:cs typeface="+mn-lt"/>
              </a:rPr>
              <a:t>goal</a:t>
            </a:r>
            <a:r>
              <a:rPr lang="ru-RU" sz="1900" i="1" u="sng" dirty="0">
                <a:ea typeface="+mn-lt"/>
                <a:cs typeface="+mn-lt"/>
              </a:rPr>
              <a:t> </a:t>
            </a:r>
            <a:r>
              <a:rPr lang="ru-RU" sz="1900" i="1" u="sng" dirty="0" err="1">
                <a:ea typeface="+mn-lt"/>
                <a:cs typeface="+mn-lt"/>
              </a:rPr>
              <a:t>of</a:t>
            </a:r>
            <a:r>
              <a:rPr lang="ru-RU" sz="1900" i="1" u="sng" dirty="0">
                <a:ea typeface="+mn-lt"/>
                <a:cs typeface="+mn-lt"/>
              </a:rPr>
              <a:t> </a:t>
            </a:r>
            <a:r>
              <a:rPr lang="ru-RU" sz="1900" i="1" u="sng" dirty="0" err="1">
                <a:ea typeface="+mn-lt"/>
                <a:cs typeface="+mn-lt"/>
              </a:rPr>
              <a:t>time</a:t>
            </a:r>
            <a:r>
              <a:rPr lang="ru-RU" sz="1900" i="1" u="sng" dirty="0">
                <a:ea typeface="+mn-lt"/>
                <a:cs typeface="+mn-lt"/>
              </a:rPr>
              <a:t> </a:t>
            </a:r>
            <a:r>
              <a:rPr lang="ru-RU" sz="1900" i="1" u="sng" dirty="0" err="1">
                <a:ea typeface="+mn-lt"/>
                <a:cs typeface="+mn-lt"/>
              </a:rPr>
              <a:t>management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is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to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do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as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much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as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possible</a:t>
            </a:r>
            <a:r>
              <a:rPr lang="ru-RU" sz="1900" dirty="0">
                <a:ea typeface="+mn-lt"/>
                <a:cs typeface="+mn-lt"/>
              </a:rPr>
              <a:t>, </a:t>
            </a:r>
            <a:r>
              <a:rPr lang="ru-RU" sz="1900" dirty="0" err="1">
                <a:ea typeface="+mn-lt"/>
                <a:cs typeface="+mn-lt"/>
              </a:rPr>
              <a:t>reducing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time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costs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and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lowering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the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person's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stress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level</a:t>
            </a:r>
            <a:endParaRPr lang="ru-RU" sz="1900" dirty="0" err="1"/>
          </a:p>
          <a:p>
            <a:pPr marL="342900" indent="-342900">
              <a:buFont typeface="Arial" panose="020B0504020202020204" pitchFamily="34" charset="0"/>
              <a:buChar char="•"/>
            </a:pPr>
            <a:endParaRPr lang="ru-RU" sz="1900" dirty="0"/>
          </a:p>
          <a:p>
            <a:pPr marL="342900" indent="-342900">
              <a:buFont typeface="Arial" panose="020B0504020202020204" pitchFamily="34" charset="0"/>
              <a:buChar char="•"/>
            </a:pPr>
            <a:endParaRPr lang="ru-RU" sz="1900" dirty="0">
              <a:ea typeface="+mn-lt"/>
              <a:cs typeface="+mn-lt"/>
            </a:endParaRP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ru-RU" sz="1900" dirty="0" err="1">
                <a:ea typeface="+mn-lt"/>
                <a:cs typeface="+mn-lt"/>
              </a:rPr>
              <a:t>Every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person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has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his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own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system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of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time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management</a:t>
            </a:r>
            <a:r>
              <a:rPr lang="ru-RU" sz="1900" dirty="0">
                <a:ea typeface="+mn-lt"/>
                <a:cs typeface="+mn-lt"/>
              </a:rPr>
              <a:t>. </a:t>
            </a:r>
            <a:r>
              <a:rPr lang="ru-RU" sz="1900" dirty="0" err="1">
                <a:ea typeface="+mn-lt"/>
                <a:cs typeface="+mn-lt"/>
              </a:rPr>
              <a:t>Some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people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prefer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to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plan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every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minute</a:t>
            </a:r>
            <a:r>
              <a:rPr lang="ru-RU" sz="1900" dirty="0">
                <a:ea typeface="+mn-lt"/>
                <a:cs typeface="+mn-lt"/>
              </a:rPr>
              <a:t>, </a:t>
            </a:r>
            <a:r>
              <a:rPr lang="ru-RU" sz="1900" dirty="0" err="1">
                <a:ea typeface="+mn-lt"/>
                <a:cs typeface="+mn-lt"/>
              </a:rPr>
              <a:t>while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others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take</a:t>
            </a:r>
            <a:r>
              <a:rPr lang="ru-RU" sz="1900" dirty="0">
                <a:ea typeface="+mn-lt"/>
                <a:cs typeface="+mn-lt"/>
              </a:rPr>
              <a:t> a </a:t>
            </a:r>
            <a:r>
              <a:rPr lang="ru-RU" sz="1900" dirty="0" err="1">
                <a:ea typeface="+mn-lt"/>
                <a:cs typeface="+mn-lt"/>
              </a:rPr>
              <a:t>more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flexible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approach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and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don't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break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their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day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into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certain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separate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time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periods</a:t>
            </a:r>
            <a:endParaRPr lang="ru-RU" sz="1900" dirty="0" err="1"/>
          </a:p>
          <a:p>
            <a:pPr marL="342900" indent="-342900">
              <a:buFont typeface="Arial" panose="020B0504020202020204" pitchFamily="34" charset="0"/>
              <a:buChar char="•"/>
            </a:pPr>
            <a:endParaRPr lang="ru-RU" sz="1900"/>
          </a:p>
          <a:p>
            <a:pPr marL="342900" indent="-342900">
              <a:buFont typeface="Arial" panose="020B0504020202020204" pitchFamily="34" charset="0"/>
              <a:buChar char="•"/>
            </a:pPr>
            <a:endParaRPr lang="ru-RU" sz="19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9DB80BA-C9D8-4EBA-493D-F57E657F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9" y="2029745"/>
            <a:ext cx="4600913" cy="26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08780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LightSeed_2SEEDS">
      <a:dk1>
        <a:srgbClr val="000000"/>
      </a:dk1>
      <a:lt1>
        <a:srgbClr val="FFFFFF"/>
      </a:lt1>
      <a:dk2>
        <a:srgbClr val="413124"/>
      </a:dk2>
      <a:lt2>
        <a:srgbClr val="E8E3E2"/>
      </a:lt2>
      <a:accent1>
        <a:srgbClr val="70A9B7"/>
      </a:accent1>
      <a:accent2>
        <a:srgbClr val="7AABA1"/>
      </a:accent2>
      <a:accent3>
        <a:srgbClr val="8BA2C8"/>
      </a:accent3>
      <a:accent4>
        <a:srgbClr val="C0797C"/>
      </a:accent4>
      <a:accent5>
        <a:srgbClr val="C49980"/>
      </a:accent5>
      <a:accent6>
        <a:srgbClr val="AFA16E"/>
      </a:accent6>
      <a:hlink>
        <a:srgbClr val="AC7466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Широкоэкранный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Arial,Sans-Serif</vt:lpstr>
      <vt:lpstr>Avenir Next LT Pro</vt:lpstr>
      <vt:lpstr>Posterama</vt:lpstr>
      <vt:lpstr>Segoe UI Semilight</vt:lpstr>
      <vt:lpstr>SplashVTI</vt:lpstr>
      <vt:lpstr>SETTING GOALS IN SCIENTIFIC RESEARCH AND   ACHIEVING THEM</vt:lpstr>
      <vt:lpstr>The goal of scientific research</vt:lpstr>
      <vt:lpstr>Key features of the  scientific research goal</vt:lpstr>
      <vt:lpstr>Some examples of the research goals</vt:lpstr>
      <vt:lpstr>Презентация PowerPoint</vt:lpstr>
      <vt:lpstr>Презентация PowerPoint</vt:lpstr>
      <vt:lpstr>Compare officially approved budget with one suggested by your team </vt:lpstr>
      <vt:lpstr>Презентация PowerPoint</vt:lpstr>
      <vt:lpstr>Презентация PowerPoint</vt:lpstr>
      <vt:lpstr>Basic components of time management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700</cp:revision>
  <dcterms:created xsi:type="dcterms:W3CDTF">2022-11-21T15:20:27Z</dcterms:created>
  <dcterms:modified xsi:type="dcterms:W3CDTF">2022-12-02T05:27:32Z</dcterms:modified>
</cp:coreProperties>
</file>