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DCD571-E4D4-3C64-5351-6E9B6D8A9C4E}" v="538" dt="2022-11-02T00:29:36.820"/>
    <p1510:client id="{26933367-4EB4-9EFB-EE9D-88B323CCC76F}" v="69" dt="2022-11-02T13:41:06.937"/>
    <p1510:client id="{4D4A46F6-C2B6-7E7D-32A9-D1F4FE1763FF}" v="20" dt="2022-11-02T17:13:49.148"/>
    <p1510:client id="{617DFF93-1029-42F5-B8AA-93BDBA5BD889}" v="69" dt="2022-11-01T14:18:53.148"/>
    <p1510:client id="{76D42259-5913-3F5B-BDF4-3715D7D458F7}" v="11" dt="2022-11-02T15:46:00.512"/>
    <p1510:client id="{8E2F1979-0706-8BF6-1EB1-EDA8257DE296}" v="5" dt="2022-11-02T17:30:45.896"/>
    <p1510:client id="{C745F5CA-D200-4185-AAAD-9D4EC3AA1F3C}" v="583" dt="2022-11-01T17:30:16.028"/>
    <p1510:client id="{D374A16E-51F4-274A-F24A-1090C8C9D164}" v="16" dt="2022-11-01T14:19:46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AE8CA2-B1EE-4897-A654-2BC8E3A23DDC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9D3D405-B258-454E-9DC1-2E1C40DD2564}">
      <dgm:prSet/>
      <dgm:spPr/>
      <dgm:t>
        <a:bodyPr/>
        <a:lstStyle/>
        <a:p>
          <a:endParaRPr lang="en-US" dirty="0"/>
        </a:p>
      </dgm:t>
    </dgm:pt>
    <dgm:pt modelId="{A092E71A-D751-4BCB-9DDC-E2EC98096521}" type="parTrans" cxnId="{D8588808-8837-4340-8F8A-D42877A5D168}">
      <dgm:prSet/>
      <dgm:spPr/>
      <dgm:t>
        <a:bodyPr/>
        <a:lstStyle/>
        <a:p>
          <a:endParaRPr lang="en-US"/>
        </a:p>
      </dgm:t>
    </dgm:pt>
    <dgm:pt modelId="{4A6FF03E-97E9-4F6F-AB2E-69F4CCEBB9F4}" type="sibTrans" cxnId="{D8588808-8837-4340-8F8A-D42877A5D168}">
      <dgm:prSet/>
      <dgm:spPr/>
      <dgm:t>
        <a:bodyPr/>
        <a:lstStyle/>
        <a:p>
          <a:endParaRPr lang="en-US"/>
        </a:p>
      </dgm:t>
    </dgm:pt>
    <dgm:pt modelId="{5FB6DE1E-A19B-4530-A407-D0E3BBDCC698}">
      <dgm:prSet/>
      <dgm:spPr/>
      <dgm:t>
        <a:bodyPr/>
        <a:lstStyle/>
        <a:p>
          <a:r>
            <a:rPr lang="en-US" dirty="0"/>
            <a:t>Divide into 4 groups and choose one of the research groups. Highlight the main advantages and disadvantages and for which people this group will be best.</a:t>
          </a:r>
        </a:p>
      </dgm:t>
    </dgm:pt>
    <dgm:pt modelId="{95BFD44C-EDDC-4A71-A1D3-9F2CB9D6B401}" type="parTrans" cxnId="{A502D798-CEB9-4EAE-A9E1-774F4326E61A}">
      <dgm:prSet/>
      <dgm:spPr/>
      <dgm:t>
        <a:bodyPr/>
        <a:lstStyle/>
        <a:p>
          <a:endParaRPr lang="en-US"/>
        </a:p>
      </dgm:t>
    </dgm:pt>
    <dgm:pt modelId="{7C2FAFB6-DADF-45DE-BA9D-13C09F5D6D1B}" type="sibTrans" cxnId="{A502D798-CEB9-4EAE-A9E1-774F4326E61A}">
      <dgm:prSet/>
      <dgm:spPr/>
      <dgm:t>
        <a:bodyPr/>
        <a:lstStyle/>
        <a:p>
          <a:endParaRPr lang="en-US"/>
        </a:p>
      </dgm:t>
    </dgm:pt>
    <dgm:pt modelId="{82897C25-D0F5-44B1-8C39-0C79FCAC6403}">
      <dgm:prSet/>
      <dgm:spPr/>
      <dgm:t>
        <a:bodyPr/>
        <a:lstStyle/>
        <a:p>
          <a:endParaRPr lang="en-US" dirty="0"/>
        </a:p>
      </dgm:t>
    </dgm:pt>
    <dgm:pt modelId="{993F6EAF-7598-4785-B26E-E78D847A8313}" type="parTrans" cxnId="{979CC10D-50F1-42A7-91F8-947B3B02AC8A}">
      <dgm:prSet/>
      <dgm:spPr/>
      <dgm:t>
        <a:bodyPr/>
        <a:lstStyle/>
        <a:p>
          <a:endParaRPr lang="en-US"/>
        </a:p>
      </dgm:t>
    </dgm:pt>
    <dgm:pt modelId="{B645972E-9852-4795-8C00-F62DD3F525D7}" type="sibTrans" cxnId="{979CC10D-50F1-42A7-91F8-947B3B02AC8A}">
      <dgm:prSet/>
      <dgm:spPr/>
      <dgm:t>
        <a:bodyPr/>
        <a:lstStyle/>
        <a:p>
          <a:endParaRPr lang="en-US"/>
        </a:p>
      </dgm:t>
    </dgm:pt>
    <dgm:pt modelId="{E532ECAD-0C17-4175-8173-6708DE215EBA}">
      <dgm:prSet/>
      <dgm:spPr/>
      <dgm:t>
        <a:bodyPr/>
        <a:lstStyle/>
        <a:p>
          <a:r>
            <a:rPr lang="en-US" dirty="0"/>
            <a:t>Also, please enter the results of your work in the document (link in the chat).</a:t>
          </a:r>
        </a:p>
      </dgm:t>
    </dgm:pt>
    <dgm:pt modelId="{5D208511-F24A-4E55-9EDD-BAE4CB91A164}" type="parTrans" cxnId="{F9B07DBF-84BF-43A8-A93B-62443DB5780C}">
      <dgm:prSet/>
      <dgm:spPr/>
      <dgm:t>
        <a:bodyPr/>
        <a:lstStyle/>
        <a:p>
          <a:endParaRPr lang="en-US"/>
        </a:p>
      </dgm:t>
    </dgm:pt>
    <dgm:pt modelId="{C54E54A7-FC59-4780-B50F-2AC6CE5CFC8F}" type="sibTrans" cxnId="{F9B07DBF-84BF-43A8-A93B-62443DB5780C}">
      <dgm:prSet/>
      <dgm:spPr/>
      <dgm:t>
        <a:bodyPr/>
        <a:lstStyle/>
        <a:p>
          <a:endParaRPr lang="en-US"/>
        </a:p>
      </dgm:t>
    </dgm:pt>
    <dgm:pt modelId="{3446B5A0-91E6-4912-ACD5-C30EEF63537D}">
      <dgm:prSet/>
      <dgm:spPr/>
      <dgm:t>
        <a:bodyPr/>
        <a:lstStyle/>
        <a:p>
          <a:endParaRPr lang="en-US" dirty="0"/>
        </a:p>
      </dgm:t>
    </dgm:pt>
    <dgm:pt modelId="{1332FD11-6AB7-4BCA-925F-E2BF3F12DC0C}" type="parTrans" cxnId="{504F6063-2338-48DC-A4B6-BFFE5F1FE4C0}">
      <dgm:prSet/>
      <dgm:spPr/>
      <dgm:t>
        <a:bodyPr/>
        <a:lstStyle/>
        <a:p>
          <a:endParaRPr lang="en-US"/>
        </a:p>
      </dgm:t>
    </dgm:pt>
    <dgm:pt modelId="{49C08619-2049-4528-B32A-FA8FF63EFF61}" type="sibTrans" cxnId="{504F6063-2338-48DC-A4B6-BFFE5F1FE4C0}">
      <dgm:prSet/>
      <dgm:spPr/>
      <dgm:t>
        <a:bodyPr/>
        <a:lstStyle/>
        <a:p>
          <a:endParaRPr lang="en-US"/>
        </a:p>
      </dgm:t>
    </dgm:pt>
    <dgm:pt modelId="{A8FA58DF-51F9-4942-9EC9-DCF84A211039}">
      <dgm:prSet/>
      <dgm:spPr/>
      <dgm:t>
        <a:bodyPr/>
        <a:lstStyle/>
        <a:p>
          <a:r>
            <a:rPr lang="en-US" dirty="0"/>
            <a:t>Time for discussion ~ 15-20 min</a:t>
          </a:r>
        </a:p>
      </dgm:t>
    </dgm:pt>
    <dgm:pt modelId="{7CD43360-5EF5-43B0-A702-BE6C55F4917F}" type="parTrans" cxnId="{A9A7DFF9-FEF4-493F-9267-268BDB951298}">
      <dgm:prSet/>
      <dgm:spPr/>
      <dgm:t>
        <a:bodyPr/>
        <a:lstStyle/>
        <a:p>
          <a:endParaRPr lang="en-US"/>
        </a:p>
      </dgm:t>
    </dgm:pt>
    <dgm:pt modelId="{E2C0453C-6EFA-4BD2-B4F3-CFD9B1B59A5B}" type="sibTrans" cxnId="{A9A7DFF9-FEF4-493F-9267-268BDB951298}">
      <dgm:prSet/>
      <dgm:spPr/>
      <dgm:t>
        <a:bodyPr/>
        <a:lstStyle/>
        <a:p>
          <a:endParaRPr lang="en-US"/>
        </a:p>
      </dgm:t>
    </dgm:pt>
    <dgm:pt modelId="{989564D9-3BF4-4693-B36E-7B0A318AE490}" type="pres">
      <dgm:prSet presAssocID="{C2AE8CA2-B1EE-4897-A654-2BC8E3A23DDC}" presName="Name0" presStyleCnt="0">
        <dgm:presLayoutVars>
          <dgm:dir/>
          <dgm:animLvl val="lvl"/>
          <dgm:resizeHandles val="exact"/>
        </dgm:presLayoutVars>
      </dgm:prSet>
      <dgm:spPr/>
    </dgm:pt>
    <dgm:pt modelId="{1E28430F-8DF7-4AF3-A9D8-B765E4FDF839}" type="pres">
      <dgm:prSet presAssocID="{29D3D405-B258-454E-9DC1-2E1C40DD2564}" presName="linNode" presStyleCnt="0"/>
      <dgm:spPr/>
    </dgm:pt>
    <dgm:pt modelId="{79A2A204-6B48-40B9-A168-C8333C27B1EF}" type="pres">
      <dgm:prSet presAssocID="{29D3D405-B258-454E-9DC1-2E1C40DD2564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152278E0-EB78-47B8-94F4-E72C0383A53D}" type="pres">
      <dgm:prSet presAssocID="{29D3D405-B258-454E-9DC1-2E1C40DD2564}" presName="descendantText" presStyleLbl="alignNode1" presStyleIdx="0" presStyleCnt="3">
        <dgm:presLayoutVars>
          <dgm:bulletEnabled/>
        </dgm:presLayoutVars>
      </dgm:prSet>
      <dgm:spPr/>
    </dgm:pt>
    <dgm:pt modelId="{1A48903F-FCD8-4BC6-9ACD-16AC82F0B1FD}" type="pres">
      <dgm:prSet presAssocID="{4A6FF03E-97E9-4F6F-AB2E-69F4CCEBB9F4}" presName="sp" presStyleCnt="0"/>
      <dgm:spPr/>
    </dgm:pt>
    <dgm:pt modelId="{EA5E36F5-BD2C-4691-8735-D0860AA5AB57}" type="pres">
      <dgm:prSet presAssocID="{82897C25-D0F5-44B1-8C39-0C79FCAC6403}" presName="linNode" presStyleCnt="0"/>
      <dgm:spPr/>
    </dgm:pt>
    <dgm:pt modelId="{A9846867-6FF8-476E-8DED-B7D0CA7B3250}" type="pres">
      <dgm:prSet presAssocID="{82897C25-D0F5-44B1-8C39-0C79FCAC6403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AB9FCF70-8D01-46B7-A98E-A2B761A7F8A6}" type="pres">
      <dgm:prSet presAssocID="{82897C25-D0F5-44B1-8C39-0C79FCAC6403}" presName="descendantText" presStyleLbl="alignNode1" presStyleIdx="1" presStyleCnt="3">
        <dgm:presLayoutVars>
          <dgm:bulletEnabled/>
        </dgm:presLayoutVars>
      </dgm:prSet>
      <dgm:spPr/>
    </dgm:pt>
    <dgm:pt modelId="{D656A3AD-5229-4773-BE6A-C4730E2D2A27}" type="pres">
      <dgm:prSet presAssocID="{B645972E-9852-4795-8C00-F62DD3F525D7}" presName="sp" presStyleCnt="0"/>
      <dgm:spPr/>
    </dgm:pt>
    <dgm:pt modelId="{53AA54B2-A297-4186-A214-BB4B85A4FA3F}" type="pres">
      <dgm:prSet presAssocID="{3446B5A0-91E6-4912-ACD5-C30EEF63537D}" presName="linNode" presStyleCnt="0"/>
      <dgm:spPr/>
    </dgm:pt>
    <dgm:pt modelId="{F684E629-0546-47F4-A61A-39E09FC4B172}" type="pres">
      <dgm:prSet presAssocID="{3446B5A0-91E6-4912-ACD5-C30EEF63537D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1336F29A-DD36-49B7-A3BF-DAF538BBCA0C}" type="pres">
      <dgm:prSet presAssocID="{3446B5A0-91E6-4912-ACD5-C30EEF63537D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8D6E9D02-58C3-4E32-9A3B-324C55FC7470}" type="presOf" srcId="{5FB6DE1E-A19B-4530-A407-D0E3BBDCC698}" destId="{152278E0-EB78-47B8-94F4-E72C0383A53D}" srcOrd="0" destOrd="0" presId="urn:microsoft.com/office/officeart/2016/7/layout/VerticalHollowActionList"/>
    <dgm:cxn modelId="{D8588808-8837-4340-8F8A-D42877A5D168}" srcId="{C2AE8CA2-B1EE-4897-A654-2BC8E3A23DDC}" destId="{29D3D405-B258-454E-9DC1-2E1C40DD2564}" srcOrd="0" destOrd="0" parTransId="{A092E71A-D751-4BCB-9DDC-E2EC98096521}" sibTransId="{4A6FF03E-97E9-4F6F-AB2E-69F4CCEBB9F4}"/>
    <dgm:cxn modelId="{979CC10D-50F1-42A7-91F8-947B3B02AC8A}" srcId="{C2AE8CA2-B1EE-4897-A654-2BC8E3A23DDC}" destId="{82897C25-D0F5-44B1-8C39-0C79FCAC6403}" srcOrd="1" destOrd="0" parTransId="{993F6EAF-7598-4785-B26E-E78D847A8313}" sibTransId="{B645972E-9852-4795-8C00-F62DD3F525D7}"/>
    <dgm:cxn modelId="{504F6063-2338-48DC-A4B6-BFFE5F1FE4C0}" srcId="{C2AE8CA2-B1EE-4897-A654-2BC8E3A23DDC}" destId="{3446B5A0-91E6-4912-ACD5-C30EEF63537D}" srcOrd="2" destOrd="0" parTransId="{1332FD11-6AB7-4BCA-925F-E2BF3F12DC0C}" sibTransId="{49C08619-2049-4528-B32A-FA8FF63EFF61}"/>
    <dgm:cxn modelId="{60E0DE7E-6C10-4657-AF40-7316E5264465}" type="presOf" srcId="{29D3D405-B258-454E-9DC1-2E1C40DD2564}" destId="{79A2A204-6B48-40B9-A168-C8333C27B1EF}" srcOrd="0" destOrd="0" presId="urn:microsoft.com/office/officeart/2016/7/layout/VerticalHollowActionList"/>
    <dgm:cxn modelId="{685FDD89-F76A-4CE7-A265-8DDDB41EE4BF}" type="presOf" srcId="{3446B5A0-91E6-4912-ACD5-C30EEF63537D}" destId="{F684E629-0546-47F4-A61A-39E09FC4B172}" srcOrd="0" destOrd="0" presId="urn:microsoft.com/office/officeart/2016/7/layout/VerticalHollowActionList"/>
    <dgm:cxn modelId="{A502D798-CEB9-4EAE-A9E1-774F4326E61A}" srcId="{29D3D405-B258-454E-9DC1-2E1C40DD2564}" destId="{5FB6DE1E-A19B-4530-A407-D0E3BBDCC698}" srcOrd="0" destOrd="0" parTransId="{95BFD44C-EDDC-4A71-A1D3-9F2CB9D6B401}" sibTransId="{7C2FAFB6-DADF-45DE-BA9D-13C09F5D6D1B}"/>
    <dgm:cxn modelId="{EF9B75AF-56D8-48B7-84CE-E23662CDA04E}" type="presOf" srcId="{E532ECAD-0C17-4175-8173-6708DE215EBA}" destId="{AB9FCF70-8D01-46B7-A98E-A2B761A7F8A6}" srcOrd="0" destOrd="0" presId="urn:microsoft.com/office/officeart/2016/7/layout/VerticalHollowActionList"/>
    <dgm:cxn modelId="{848503B6-3803-4BAE-B098-23E82D5669AF}" type="presOf" srcId="{82897C25-D0F5-44B1-8C39-0C79FCAC6403}" destId="{A9846867-6FF8-476E-8DED-B7D0CA7B3250}" srcOrd="0" destOrd="0" presId="urn:microsoft.com/office/officeart/2016/7/layout/VerticalHollowActionList"/>
    <dgm:cxn modelId="{F9B07DBF-84BF-43A8-A93B-62443DB5780C}" srcId="{82897C25-D0F5-44B1-8C39-0C79FCAC6403}" destId="{E532ECAD-0C17-4175-8173-6708DE215EBA}" srcOrd="0" destOrd="0" parTransId="{5D208511-F24A-4E55-9EDD-BAE4CB91A164}" sibTransId="{C54E54A7-FC59-4780-B50F-2AC6CE5CFC8F}"/>
    <dgm:cxn modelId="{1B3AB4D6-85A4-457A-8ED2-D300EDB3AC9D}" type="presOf" srcId="{A8FA58DF-51F9-4942-9EC9-DCF84A211039}" destId="{1336F29A-DD36-49B7-A3BF-DAF538BBCA0C}" srcOrd="0" destOrd="0" presId="urn:microsoft.com/office/officeart/2016/7/layout/VerticalHollowActionList"/>
    <dgm:cxn modelId="{A9A7DFF9-FEF4-493F-9267-268BDB951298}" srcId="{3446B5A0-91E6-4912-ACD5-C30EEF63537D}" destId="{A8FA58DF-51F9-4942-9EC9-DCF84A211039}" srcOrd="0" destOrd="0" parTransId="{7CD43360-5EF5-43B0-A702-BE6C55F4917F}" sibTransId="{E2C0453C-6EFA-4BD2-B4F3-CFD9B1B59A5B}"/>
    <dgm:cxn modelId="{030D91FA-92E7-4261-A404-6763B25F2355}" type="presOf" srcId="{C2AE8CA2-B1EE-4897-A654-2BC8E3A23DDC}" destId="{989564D9-3BF4-4693-B36E-7B0A318AE490}" srcOrd="0" destOrd="0" presId="urn:microsoft.com/office/officeart/2016/7/layout/VerticalHollowActionList"/>
    <dgm:cxn modelId="{029BB552-3FA3-42CF-B91A-380D1739C98B}" type="presParOf" srcId="{989564D9-3BF4-4693-B36E-7B0A318AE490}" destId="{1E28430F-8DF7-4AF3-A9D8-B765E4FDF839}" srcOrd="0" destOrd="0" presId="urn:microsoft.com/office/officeart/2016/7/layout/VerticalHollowActionList"/>
    <dgm:cxn modelId="{C348568E-F06A-4B2C-8B06-5799EFA84C56}" type="presParOf" srcId="{1E28430F-8DF7-4AF3-A9D8-B765E4FDF839}" destId="{79A2A204-6B48-40B9-A168-C8333C27B1EF}" srcOrd="0" destOrd="0" presId="urn:microsoft.com/office/officeart/2016/7/layout/VerticalHollowActionList"/>
    <dgm:cxn modelId="{7B67C204-5B98-4F07-A1FF-959A2A1EE046}" type="presParOf" srcId="{1E28430F-8DF7-4AF3-A9D8-B765E4FDF839}" destId="{152278E0-EB78-47B8-94F4-E72C0383A53D}" srcOrd="1" destOrd="0" presId="urn:microsoft.com/office/officeart/2016/7/layout/VerticalHollowActionList"/>
    <dgm:cxn modelId="{2EBC12A4-3F70-4236-86D1-A8EBEFD2AC9B}" type="presParOf" srcId="{989564D9-3BF4-4693-B36E-7B0A318AE490}" destId="{1A48903F-FCD8-4BC6-9ACD-16AC82F0B1FD}" srcOrd="1" destOrd="0" presId="urn:microsoft.com/office/officeart/2016/7/layout/VerticalHollowActionList"/>
    <dgm:cxn modelId="{E581416F-26C9-4E19-B648-5854A1E22E3D}" type="presParOf" srcId="{989564D9-3BF4-4693-B36E-7B0A318AE490}" destId="{EA5E36F5-BD2C-4691-8735-D0860AA5AB57}" srcOrd="2" destOrd="0" presId="urn:microsoft.com/office/officeart/2016/7/layout/VerticalHollowActionList"/>
    <dgm:cxn modelId="{AF36A304-25BF-4CFA-B178-CEB0C6DC881F}" type="presParOf" srcId="{EA5E36F5-BD2C-4691-8735-D0860AA5AB57}" destId="{A9846867-6FF8-476E-8DED-B7D0CA7B3250}" srcOrd="0" destOrd="0" presId="urn:microsoft.com/office/officeart/2016/7/layout/VerticalHollowActionList"/>
    <dgm:cxn modelId="{6C89BF3E-E9CE-4311-9726-4C040CFAE8F8}" type="presParOf" srcId="{EA5E36F5-BD2C-4691-8735-D0860AA5AB57}" destId="{AB9FCF70-8D01-46B7-A98E-A2B761A7F8A6}" srcOrd="1" destOrd="0" presId="urn:microsoft.com/office/officeart/2016/7/layout/VerticalHollowActionList"/>
    <dgm:cxn modelId="{593E4555-D6EF-4BD2-80CB-C8D616D36885}" type="presParOf" srcId="{989564D9-3BF4-4693-B36E-7B0A318AE490}" destId="{D656A3AD-5229-4773-BE6A-C4730E2D2A27}" srcOrd="3" destOrd="0" presId="urn:microsoft.com/office/officeart/2016/7/layout/VerticalHollowActionList"/>
    <dgm:cxn modelId="{9AB8C69A-B8B3-44FA-9894-6B4A6143098B}" type="presParOf" srcId="{989564D9-3BF4-4693-B36E-7B0A318AE490}" destId="{53AA54B2-A297-4186-A214-BB4B85A4FA3F}" srcOrd="4" destOrd="0" presId="urn:microsoft.com/office/officeart/2016/7/layout/VerticalHollowActionList"/>
    <dgm:cxn modelId="{4C3CAA32-134E-46E8-8AAE-7A881EBF0723}" type="presParOf" srcId="{53AA54B2-A297-4186-A214-BB4B85A4FA3F}" destId="{F684E629-0546-47F4-A61A-39E09FC4B172}" srcOrd="0" destOrd="0" presId="urn:microsoft.com/office/officeart/2016/7/layout/VerticalHollowActionList"/>
    <dgm:cxn modelId="{67CCFF9B-EB68-4A01-9109-B4305C0666FA}" type="presParOf" srcId="{53AA54B2-A297-4186-A214-BB4B85A4FA3F}" destId="{1336F29A-DD36-49B7-A3BF-DAF538BBCA0C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278E0-EB78-47B8-94F4-E72C0383A53D}">
      <dsp:nvSpPr>
        <dsp:cNvPr id="0" name=""/>
        <dsp:cNvSpPr/>
      </dsp:nvSpPr>
      <dsp:spPr>
        <a:xfrm>
          <a:off x="1897380" y="1251"/>
          <a:ext cx="7589520" cy="1282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258" tIns="325749" rIns="147258" bIns="32574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Divide into 4 groups and choose one of the research groups. Highlight the main advantages and disadvantages and for which people this group will be best.</a:t>
          </a:r>
        </a:p>
      </dsp:txBody>
      <dsp:txXfrm>
        <a:off x="1897380" y="1251"/>
        <a:ext cx="7589520" cy="1282474"/>
      </dsp:txXfrm>
    </dsp:sp>
    <dsp:sp modelId="{79A2A204-6B48-40B9-A168-C8333C27B1EF}">
      <dsp:nvSpPr>
        <dsp:cNvPr id="0" name=""/>
        <dsp:cNvSpPr/>
      </dsp:nvSpPr>
      <dsp:spPr>
        <a:xfrm>
          <a:off x="0" y="1251"/>
          <a:ext cx="1897380" cy="1282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403" tIns="126680" rIns="100403" bIns="12668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0" y="1251"/>
        <a:ext cx="1897380" cy="1282474"/>
      </dsp:txXfrm>
    </dsp:sp>
    <dsp:sp modelId="{AB9FCF70-8D01-46B7-A98E-A2B761A7F8A6}">
      <dsp:nvSpPr>
        <dsp:cNvPr id="0" name=""/>
        <dsp:cNvSpPr/>
      </dsp:nvSpPr>
      <dsp:spPr>
        <a:xfrm>
          <a:off x="1897380" y="1360674"/>
          <a:ext cx="7589520" cy="1282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258" tIns="325749" rIns="147258" bIns="32574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Also, please enter the results of your work in the document (link in the chat).</a:t>
          </a:r>
        </a:p>
      </dsp:txBody>
      <dsp:txXfrm>
        <a:off x="1897380" y="1360674"/>
        <a:ext cx="7589520" cy="1282474"/>
      </dsp:txXfrm>
    </dsp:sp>
    <dsp:sp modelId="{A9846867-6FF8-476E-8DED-B7D0CA7B3250}">
      <dsp:nvSpPr>
        <dsp:cNvPr id="0" name=""/>
        <dsp:cNvSpPr/>
      </dsp:nvSpPr>
      <dsp:spPr>
        <a:xfrm>
          <a:off x="0" y="1360674"/>
          <a:ext cx="1897380" cy="1282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403" tIns="126680" rIns="100403" bIns="12668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0" y="1360674"/>
        <a:ext cx="1897380" cy="1282474"/>
      </dsp:txXfrm>
    </dsp:sp>
    <dsp:sp modelId="{1336F29A-DD36-49B7-A3BF-DAF538BBCA0C}">
      <dsp:nvSpPr>
        <dsp:cNvPr id="0" name=""/>
        <dsp:cNvSpPr/>
      </dsp:nvSpPr>
      <dsp:spPr>
        <a:xfrm>
          <a:off x="1897380" y="2720097"/>
          <a:ext cx="7589520" cy="1282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258" tIns="325749" rIns="147258" bIns="32574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Time for discussion ~ 15-20 min</a:t>
          </a:r>
        </a:p>
      </dsp:txBody>
      <dsp:txXfrm>
        <a:off x="1897380" y="2720097"/>
        <a:ext cx="7589520" cy="1282474"/>
      </dsp:txXfrm>
    </dsp:sp>
    <dsp:sp modelId="{F684E629-0546-47F4-A61A-39E09FC4B172}">
      <dsp:nvSpPr>
        <dsp:cNvPr id="0" name=""/>
        <dsp:cNvSpPr/>
      </dsp:nvSpPr>
      <dsp:spPr>
        <a:xfrm>
          <a:off x="0" y="2720097"/>
          <a:ext cx="1897380" cy="1282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403" tIns="126680" rIns="100403" bIns="12668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0" y="2720097"/>
        <a:ext cx="1897380" cy="1282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4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0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0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8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1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7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6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2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1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9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6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6.jpeg"/><Relationship Id="rId3" Type="http://schemas.openxmlformats.org/officeDocument/2006/relationships/image" Target="../media/image12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5.png"/><Relationship Id="rId5" Type="http://schemas.openxmlformats.org/officeDocument/2006/relationships/image" Target="../media/image14.jpeg"/><Relationship Id="rId10" Type="http://schemas.microsoft.com/office/2007/relationships/diagramDrawing" Target="../diagrams/drawing1.xml"/><Relationship Id="rId4" Type="http://schemas.openxmlformats.org/officeDocument/2006/relationships/image" Target="../media/image13.jpeg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8">
            <a:extLst>
              <a:ext uri="{FF2B5EF4-FFF2-40B4-BE49-F238E27FC236}">
                <a16:creationId xmlns:a16="http://schemas.microsoft.com/office/drawing/2014/main" id="{30103171-0BA0-4AF0-AF05-04AFA1A4A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">
            <a:extLst>
              <a:ext uri="{FF2B5EF4-FFF2-40B4-BE49-F238E27FC236}">
                <a16:creationId xmlns:a16="http://schemas.microsoft.com/office/drawing/2014/main" id="{7512DEB5-B019-C69A-826A-F2C75887A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78" r="8" b="8"/>
          <a:stretch/>
        </p:blipFill>
        <p:spPr>
          <a:xfrm>
            <a:off x="20" y="10"/>
            <a:ext cx="4762480" cy="6857989"/>
          </a:xfrm>
          <a:prstGeom prst="rect">
            <a:avLst/>
          </a:prstGeom>
        </p:spPr>
      </p:pic>
      <p:sp>
        <p:nvSpPr>
          <p:cNvPr id="40" name="Rectangle 10">
            <a:extLst>
              <a:ext uri="{FF2B5EF4-FFF2-40B4-BE49-F238E27FC236}">
                <a16:creationId xmlns:a16="http://schemas.microsoft.com/office/drawing/2014/main" id="{E128B901-D4EA-4C4D-A150-23D2A6DEC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9459" y="1"/>
            <a:ext cx="7482541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12">
            <a:extLst>
              <a:ext uri="{FF2B5EF4-FFF2-40B4-BE49-F238E27FC236}">
                <a16:creationId xmlns:a16="http://schemas.microsoft.com/office/drawing/2014/main" id="{A760B08A-B322-4C79-AB6D-7E4246352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685800"/>
            <a:ext cx="6099101" cy="5486400"/>
          </a:xfrm>
          <a:prstGeom prst="rect">
            <a:avLst/>
          </a:prstGeom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42627-E46A-19D8-6F81-61A845CC8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6707" y="721111"/>
            <a:ext cx="4762500" cy="2360429"/>
          </a:xfrm>
        </p:spPr>
        <p:txBody>
          <a:bodyPr>
            <a:normAutofit/>
          </a:bodyPr>
          <a:lstStyle/>
          <a:p>
            <a:r>
              <a:rPr lang="ru-RU" b="1" dirty="0">
                <a:cs typeface="Calibri Light"/>
              </a:rPr>
              <a:t> Research </a:t>
            </a:r>
            <a:r>
              <a:rPr lang="ru-RU" b="1" dirty="0" err="1">
                <a:cs typeface="Calibri Light"/>
              </a:rPr>
              <a:t>Groups</a:t>
            </a:r>
            <a:r>
              <a:rPr lang="ru-RU" b="1" dirty="0">
                <a:cs typeface="Calibri Light"/>
              </a:rPr>
              <a:t>: </a:t>
            </a:r>
            <a:r>
              <a:rPr lang="ru-RU" b="1" dirty="0" err="1">
                <a:cs typeface="Calibri Light"/>
              </a:rPr>
              <a:t>Pluses</a:t>
            </a:r>
            <a:r>
              <a:rPr lang="ru-RU" b="1" dirty="0">
                <a:cs typeface="Calibri Light"/>
              </a:rPr>
              <a:t> </a:t>
            </a:r>
            <a:r>
              <a:rPr lang="ru-RU" b="1" dirty="0" err="1">
                <a:cs typeface="Calibri Light"/>
              </a:rPr>
              <a:t>and</a:t>
            </a:r>
            <a:r>
              <a:rPr lang="ru-RU" b="1" dirty="0">
                <a:cs typeface="Calibri Light"/>
              </a:rPr>
              <a:t> </a:t>
            </a:r>
            <a:r>
              <a:rPr lang="ru-RU" b="1" dirty="0" err="1">
                <a:cs typeface="Calibri Light"/>
              </a:rPr>
              <a:t>Pitfalls</a:t>
            </a:r>
            <a:endParaRPr lang="ru-RU" b="1" err="1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DA9098-425B-7BE7-BB2C-22C81E128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3878" y="4765288"/>
            <a:ext cx="4762500" cy="13716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 err="1">
                <a:cs typeface="Calibri"/>
              </a:rPr>
              <a:t>Enlish</a:t>
            </a:r>
            <a:r>
              <a:rPr lang="ru-RU" dirty="0">
                <a:cs typeface="Calibri"/>
              </a:rPr>
              <a:t> </a:t>
            </a:r>
            <a:r>
              <a:rPr lang="ru-RU" dirty="0" err="1">
                <a:cs typeface="Calibri"/>
              </a:rPr>
              <a:t>as</a:t>
            </a:r>
            <a:r>
              <a:rPr lang="ru-RU" dirty="0">
                <a:cs typeface="Calibri"/>
              </a:rPr>
              <a:t> </a:t>
            </a:r>
            <a:r>
              <a:rPr lang="ru-RU" dirty="0" err="1">
                <a:cs typeface="Calibri"/>
              </a:rPr>
              <a:t>Intermediary</a:t>
            </a:r>
            <a:r>
              <a:rPr lang="ru-RU" dirty="0">
                <a:cs typeface="Calibri"/>
              </a:rPr>
              <a:t> </a:t>
            </a:r>
            <a:r>
              <a:rPr lang="ru-RU" dirty="0" err="1">
                <a:cs typeface="Calibri"/>
              </a:rPr>
              <a:t>Component</a:t>
            </a:r>
            <a:r>
              <a:rPr lang="ru-RU" dirty="0">
                <a:cs typeface="Calibri"/>
              </a:rPr>
              <a:t> </a:t>
            </a:r>
            <a:r>
              <a:rPr lang="ru-RU" dirty="0" err="1">
                <a:cs typeface="Calibri"/>
              </a:rPr>
              <a:t>in</a:t>
            </a:r>
            <a:r>
              <a:rPr lang="ru-RU" dirty="0">
                <a:cs typeface="Calibri"/>
              </a:rPr>
              <a:t> Science </a:t>
            </a:r>
            <a:r>
              <a:rPr lang="ru-RU" dirty="0" err="1">
                <a:cs typeface="Calibri"/>
              </a:rPr>
              <a:t>Activity</a:t>
            </a:r>
            <a:endParaRPr lang="ru-RU" dirty="0" err="1"/>
          </a:p>
        </p:txBody>
      </p:sp>
      <p:pic>
        <p:nvPicPr>
          <p:cNvPr id="42" name="Рисунок 42">
            <a:extLst>
              <a:ext uri="{FF2B5EF4-FFF2-40B4-BE49-F238E27FC236}">
                <a16:creationId xmlns:a16="http://schemas.microsoft.com/office/drawing/2014/main" id="{437CEF31-E82D-F40F-8C12-0C3F17585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629" y="3424818"/>
            <a:ext cx="225742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10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324B96B7-F07C-4E9B-86F3-BC4691135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стопка, труба, многоуровневый&#10;&#10;Автоматически созданное описание">
            <a:extLst>
              <a:ext uri="{FF2B5EF4-FFF2-40B4-BE49-F238E27FC236}">
                <a16:creationId xmlns:a16="http://schemas.microsoft.com/office/drawing/2014/main" id="{B81F7E6B-C958-697C-1371-93BF51BC7D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5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DC553A7-713D-4133-B393-5017EA4F2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8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0991D826-2026-B8CF-9F18-A8EAC5B75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71" y="685800"/>
            <a:ext cx="3662172" cy="54864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510CF64-D396-0EF7-8E63-E027FBB73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2" y="1433732"/>
            <a:ext cx="5426844" cy="48826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 b="1" dirty="0" err="1">
                <a:ea typeface="+mj-lt"/>
                <a:cs typeface="+mj-lt"/>
              </a:rPr>
              <a:t>This</a:t>
            </a:r>
            <a:r>
              <a:rPr lang="ru-RU" b="1" dirty="0">
                <a:ea typeface="+mj-lt"/>
                <a:cs typeface="+mj-lt"/>
              </a:rPr>
              <a:t> </a:t>
            </a:r>
            <a:r>
              <a:rPr lang="ru-RU" b="1" dirty="0" err="1">
                <a:ea typeface="+mj-lt"/>
                <a:cs typeface="+mj-lt"/>
              </a:rPr>
              <a:t>book</a:t>
            </a:r>
            <a:r>
              <a:rPr lang="ru-RU" b="1" dirty="0">
                <a:ea typeface="+mj-lt"/>
                <a:cs typeface="+mj-lt"/>
              </a:rPr>
              <a:t> </a:t>
            </a:r>
            <a:r>
              <a:rPr lang="ru-RU" b="1" dirty="0" err="1">
                <a:ea typeface="+mj-lt"/>
                <a:cs typeface="+mj-lt"/>
              </a:rPr>
              <a:t>contains</a:t>
            </a:r>
            <a:r>
              <a:rPr lang="ru-RU" b="1" dirty="0">
                <a:ea typeface="+mj-lt"/>
                <a:cs typeface="+mj-lt"/>
              </a:rPr>
              <a:t> a </a:t>
            </a:r>
            <a:r>
              <a:rPr lang="ru-RU" b="1" dirty="0" err="1">
                <a:ea typeface="+mj-lt"/>
                <a:cs typeface="+mj-lt"/>
              </a:rPr>
              <a:t>huge</a:t>
            </a:r>
            <a:r>
              <a:rPr lang="ru-RU" b="1" dirty="0">
                <a:ea typeface="+mj-lt"/>
                <a:cs typeface="+mj-lt"/>
              </a:rPr>
              <a:t> </a:t>
            </a:r>
            <a:r>
              <a:rPr lang="ru-RU" b="1" dirty="0" err="1">
                <a:ea typeface="+mj-lt"/>
                <a:cs typeface="+mj-lt"/>
              </a:rPr>
              <a:t>amount</a:t>
            </a:r>
            <a:r>
              <a:rPr lang="ru-RU" b="1" dirty="0">
                <a:ea typeface="+mj-lt"/>
                <a:cs typeface="+mj-lt"/>
              </a:rPr>
              <a:t> </a:t>
            </a:r>
            <a:r>
              <a:rPr lang="ru-RU" b="1" dirty="0" err="1">
                <a:ea typeface="+mj-lt"/>
                <a:cs typeface="+mj-lt"/>
              </a:rPr>
              <a:t>of</a:t>
            </a:r>
            <a:r>
              <a:rPr lang="ru-RU" b="1" dirty="0">
                <a:ea typeface="+mj-lt"/>
                <a:cs typeface="+mj-lt"/>
              </a:rPr>
              <a:t> </a:t>
            </a:r>
            <a:r>
              <a:rPr lang="ru-RU" b="1" dirty="0" err="1">
                <a:ea typeface="+mj-lt"/>
                <a:cs typeface="+mj-lt"/>
              </a:rPr>
              <a:t>rules</a:t>
            </a:r>
            <a:r>
              <a:rPr lang="ru-RU" b="1" dirty="0">
                <a:ea typeface="+mj-lt"/>
                <a:cs typeface="+mj-lt"/>
              </a:rPr>
              <a:t> </a:t>
            </a:r>
            <a:r>
              <a:rPr lang="ru-RU" b="1" dirty="0" err="1">
                <a:ea typeface="+mj-lt"/>
                <a:cs typeface="+mj-lt"/>
              </a:rPr>
              <a:t>and</a:t>
            </a:r>
            <a:r>
              <a:rPr lang="ru-RU" b="1" dirty="0">
                <a:ea typeface="+mj-lt"/>
                <a:cs typeface="+mj-lt"/>
              </a:rPr>
              <a:t> </a:t>
            </a:r>
            <a:r>
              <a:rPr lang="ru-RU" b="1" dirty="0" err="1">
                <a:ea typeface="+mj-lt"/>
                <a:cs typeface="+mj-lt"/>
              </a:rPr>
              <a:t>advice</a:t>
            </a:r>
            <a:r>
              <a:rPr lang="ru-RU" b="1" dirty="0">
                <a:ea typeface="+mj-lt"/>
                <a:cs typeface="+mj-lt"/>
              </a:rPr>
              <a:t> </a:t>
            </a:r>
            <a:r>
              <a:rPr lang="ru-RU" b="1" dirty="0" err="1">
                <a:ea typeface="+mj-lt"/>
                <a:cs typeface="+mj-lt"/>
              </a:rPr>
              <a:t>on</a:t>
            </a:r>
            <a:r>
              <a:rPr lang="ru-RU" b="1" dirty="0">
                <a:ea typeface="+mj-lt"/>
                <a:cs typeface="+mj-lt"/>
              </a:rPr>
              <a:t>:</a:t>
            </a:r>
            <a:endParaRPr lang="ru-RU"/>
          </a:p>
          <a:p>
            <a:pPr marL="0" indent="0">
              <a:buNone/>
            </a:pPr>
            <a:r>
              <a:rPr lang="ru-RU" dirty="0">
                <a:ea typeface="+mj-lt"/>
                <a:cs typeface="+mj-lt"/>
              </a:rPr>
              <a:t>1. </a:t>
            </a:r>
            <a:r>
              <a:rPr lang="ru-RU" dirty="0" err="1">
                <a:ea typeface="+mj-lt"/>
                <a:cs typeface="+mj-lt"/>
              </a:rPr>
              <a:t>Writing</a:t>
            </a:r>
            <a:r>
              <a:rPr lang="ru-RU" dirty="0">
                <a:ea typeface="+mj-lt"/>
                <a:cs typeface="+mj-lt"/>
              </a:rPr>
              <a:t> a PhD </a:t>
            </a:r>
            <a:r>
              <a:rPr lang="ru-RU" dirty="0" err="1">
                <a:ea typeface="+mj-lt"/>
                <a:cs typeface="+mj-lt"/>
              </a:rPr>
              <a:t>thesis</a:t>
            </a:r>
          </a:p>
          <a:p>
            <a:pPr marL="0" indent="0">
              <a:buNone/>
            </a:pPr>
            <a:r>
              <a:rPr lang="ru-RU" dirty="0">
                <a:ea typeface="+mj-lt"/>
                <a:cs typeface="+mj-lt"/>
              </a:rPr>
              <a:t>2. </a:t>
            </a:r>
            <a:r>
              <a:rPr lang="ru-RU" dirty="0" err="1">
                <a:ea typeface="+mj-lt"/>
                <a:cs typeface="+mj-lt"/>
              </a:rPr>
              <a:t>Participation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in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scientific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conferences</a:t>
            </a:r>
            <a:endParaRPr lang="ru-RU" dirty="0">
              <a:ea typeface="+mj-lt"/>
              <a:cs typeface="+mj-lt"/>
            </a:endParaRPr>
          </a:p>
          <a:p>
            <a:pPr marL="0" indent="0">
              <a:buNone/>
            </a:pPr>
            <a:r>
              <a:rPr lang="ru-RU" dirty="0">
                <a:ea typeface="+mj-lt"/>
                <a:cs typeface="+mj-lt"/>
              </a:rPr>
              <a:t>3. </a:t>
            </a:r>
            <a:r>
              <a:rPr lang="ru-RU" dirty="0" err="1">
                <a:ea typeface="+mj-lt"/>
                <a:cs typeface="+mj-lt"/>
              </a:rPr>
              <a:t>Writing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articles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for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scientific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journals</a:t>
            </a:r>
            <a:endParaRPr lang="ru-RU"/>
          </a:p>
          <a:p>
            <a:pPr marL="0" indent="0">
              <a:buNone/>
            </a:pPr>
            <a:r>
              <a:rPr lang="ru-RU" dirty="0">
                <a:ea typeface="+mj-lt"/>
                <a:cs typeface="+mj-lt"/>
              </a:rPr>
              <a:t>4. </a:t>
            </a:r>
            <a:r>
              <a:rPr lang="ru-RU" dirty="0" err="1">
                <a:ea typeface="+mj-lt"/>
                <a:cs typeface="+mj-lt"/>
              </a:rPr>
              <a:t>Conducting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practical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experiments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and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choosing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scientific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literature</a:t>
            </a:r>
            <a:endParaRPr lang="ru-RU" err="1"/>
          </a:p>
        </p:txBody>
      </p:sp>
    </p:spTree>
    <p:extLst>
      <p:ext uri="{BB962C8B-B14F-4D97-AF65-F5344CB8AC3E}">
        <p14:creationId xmlns:p14="http://schemas.microsoft.com/office/powerpoint/2010/main" val="2764039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9">
            <a:extLst>
              <a:ext uri="{FF2B5EF4-FFF2-40B4-BE49-F238E27FC236}">
                <a16:creationId xmlns:a16="http://schemas.microsoft.com/office/drawing/2014/main" id="{D6753ACD-8389-4A4D-8E6D-14DCDB250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528" y="685800"/>
            <a:ext cx="4063972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F4194-9B83-032E-0E30-D2145999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686" y="1371600"/>
            <a:ext cx="3048734" cy="4114800"/>
          </a:xfrm>
        </p:spPr>
        <p:txBody>
          <a:bodyPr anchor="ctr">
            <a:normAutofit/>
          </a:bodyPr>
          <a:lstStyle/>
          <a:p>
            <a:pPr algn="ctr"/>
            <a:r>
              <a:rPr lang="ru-RU" sz="2700" i="1">
                <a:ea typeface="+mj-lt"/>
                <a:cs typeface="+mj-lt"/>
              </a:rPr>
              <a:t>"</a:t>
            </a:r>
            <a:r>
              <a:rPr lang="ru-RU" sz="2700" i="1" err="1">
                <a:ea typeface="+mj-lt"/>
                <a:cs typeface="+mj-lt"/>
              </a:rPr>
              <a:t>Nothing</a:t>
            </a:r>
            <a:r>
              <a:rPr lang="ru-RU" sz="2700" i="1">
                <a:ea typeface="+mj-lt"/>
                <a:cs typeface="+mj-lt"/>
              </a:rPr>
              <a:t> </a:t>
            </a:r>
            <a:r>
              <a:rPr lang="ru-RU" sz="2700" i="1" err="1">
                <a:ea typeface="+mj-lt"/>
                <a:cs typeface="+mj-lt"/>
              </a:rPr>
              <a:t>great</a:t>
            </a:r>
            <a:r>
              <a:rPr lang="ru-RU" sz="2700" i="1">
                <a:ea typeface="+mj-lt"/>
                <a:cs typeface="+mj-lt"/>
              </a:rPr>
              <a:t> </a:t>
            </a:r>
            <a:r>
              <a:rPr lang="ru-RU" sz="2700" i="1" err="1">
                <a:ea typeface="+mj-lt"/>
                <a:cs typeface="+mj-lt"/>
              </a:rPr>
              <a:t>was</a:t>
            </a:r>
            <a:r>
              <a:rPr lang="ru-RU" sz="2700" i="1">
                <a:ea typeface="+mj-lt"/>
                <a:cs typeface="+mj-lt"/>
              </a:rPr>
              <a:t> </a:t>
            </a:r>
            <a:r>
              <a:rPr lang="ru-RU" sz="2700" i="1" err="1">
                <a:ea typeface="+mj-lt"/>
                <a:cs typeface="+mj-lt"/>
              </a:rPr>
              <a:t>ever</a:t>
            </a:r>
            <a:r>
              <a:rPr lang="ru-RU" sz="2700" i="1">
                <a:ea typeface="+mj-lt"/>
                <a:cs typeface="+mj-lt"/>
              </a:rPr>
              <a:t> </a:t>
            </a:r>
            <a:r>
              <a:rPr lang="ru-RU" sz="2700" i="1" err="1">
                <a:ea typeface="+mj-lt"/>
                <a:cs typeface="+mj-lt"/>
              </a:rPr>
              <a:t>achieved</a:t>
            </a:r>
            <a:r>
              <a:rPr lang="ru-RU" sz="2700" i="1">
                <a:ea typeface="+mj-lt"/>
                <a:cs typeface="+mj-lt"/>
              </a:rPr>
              <a:t> </a:t>
            </a:r>
            <a:r>
              <a:rPr lang="ru-RU" sz="2700" i="1" err="1">
                <a:ea typeface="+mj-lt"/>
                <a:cs typeface="+mj-lt"/>
              </a:rPr>
              <a:t>without</a:t>
            </a:r>
            <a:endParaRPr lang="ru-RU" sz="2700" i="1"/>
          </a:p>
          <a:p>
            <a:pPr algn="ctr"/>
            <a:r>
              <a:rPr lang="ru-RU" sz="2700" i="1" err="1">
                <a:ea typeface="+mj-lt"/>
                <a:cs typeface="+mj-lt"/>
              </a:rPr>
              <a:t>Enthusiasm</a:t>
            </a:r>
            <a:r>
              <a:rPr lang="ru-RU" sz="2700" i="1">
                <a:ea typeface="+mj-lt"/>
                <a:cs typeface="+mj-lt"/>
              </a:rPr>
              <a:t>."</a:t>
            </a:r>
            <a:endParaRPr lang="ru-RU" sz="2700" i="1"/>
          </a:p>
        </p:txBody>
      </p:sp>
      <p:pic>
        <p:nvPicPr>
          <p:cNvPr id="4" name="Рисунок 4" descr="Изображение выглядит как текст, мужчина,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F93F5CAA-6301-40A6-A93F-9FDBEAD5C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553" y="412263"/>
            <a:ext cx="1842412" cy="249818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53EE564-F4E0-A161-7C10-70CBF150C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123" y="3389922"/>
            <a:ext cx="5907426" cy="2998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j-lt"/>
                <a:cs typeface="+mj-lt"/>
              </a:rPr>
              <a:t>Please, </a:t>
            </a:r>
            <a:r>
              <a:rPr lang="en-US" b="1" dirty="0">
                <a:ea typeface="+mj-lt"/>
                <a:cs typeface="+mj-lt"/>
              </a:rPr>
              <a:t>discuss and explain</a:t>
            </a:r>
            <a:r>
              <a:rPr lang="en-US" dirty="0">
                <a:ea typeface="+mj-lt"/>
                <a:cs typeface="+mj-lt"/>
              </a:rPr>
              <a:t> how you understand the meaning of this quote in the context of preparing a scientific study.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ea typeface="+mj-lt"/>
                <a:cs typeface="+mj-lt"/>
              </a:rPr>
              <a:t>Time for discussion</a:t>
            </a:r>
            <a:r>
              <a:rPr lang="en-US" dirty="0">
                <a:ea typeface="+mj-lt"/>
                <a:cs typeface="+mj-lt"/>
              </a:rPr>
              <a:t> ~ 5 min 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1AE19F-F756-2560-BD39-59C190BCAF3E}"/>
              </a:ext>
            </a:extLst>
          </p:cNvPr>
          <p:cNvSpPr txBox="1"/>
          <p:nvPr/>
        </p:nvSpPr>
        <p:spPr>
          <a:xfrm>
            <a:off x="7571154" y="1201615"/>
            <a:ext cx="41909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dirty="0" err="1">
                <a:ea typeface="+mn-lt"/>
                <a:cs typeface="+mn-lt"/>
              </a:rPr>
              <a:t>Ralph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Waldo</a:t>
            </a:r>
            <a:r>
              <a:rPr lang="ru-RU" b="1" dirty="0">
                <a:ea typeface="+mn-lt"/>
                <a:cs typeface="+mn-lt"/>
              </a:rPr>
              <a:t> Emerson</a:t>
            </a:r>
            <a:r>
              <a:rPr lang="ru-RU" dirty="0">
                <a:ea typeface="+mn-lt"/>
                <a:cs typeface="+mn-lt"/>
              </a:rPr>
              <a:t> (</a:t>
            </a:r>
            <a:r>
              <a:rPr lang="ru-RU" dirty="0" err="1">
                <a:ea typeface="+mn-lt"/>
                <a:cs typeface="+mn-lt"/>
              </a:rPr>
              <a:t>May</a:t>
            </a:r>
            <a:r>
              <a:rPr lang="ru-RU" dirty="0">
                <a:ea typeface="+mn-lt"/>
                <a:cs typeface="+mn-lt"/>
              </a:rPr>
              <a:t> 25, 1803 – </a:t>
            </a:r>
            <a:r>
              <a:rPr lang="ru-RU" dirty="0" err="1">
                <a:ea typeface="+mn-lt"/>
                <a:cs typeface="+mn-lt"/>
              </a:rPr>
              <a:t>April</a:t>
            </a:r>
            <a:r>
              <a:rPr lang="ru-RU" dirty="0">
                <a:ea typeface="+mn-lt"/>
                <a:cs typeface="+mn-lt"/>
              </a:rPr>
              <a:t> 27, 1882) -  </a:t>
            </a:r>
            <a:r>
              <a:rPr lang="ru-RU" dirty="0" err="1">
                <a:ea typeface="+mn-lt"/>
                <a:cs typeface="+mn-lt"/>
              </a:rPr>
              <a:t>an</a:t>
            </a:r>
            <a:r>
              <a:rPr lang="ru-RU" dirty="0">
                <a:ea typeface="+mn-lt"/>
                <a:cs typeface="+mn-lt"/>
              </a:rPr>
              <a:t> American </a:t>
            </a:r>
            <a:r>
              <a:rPr lang="ru-RU" dirty="0" err="1">
                <a:ea typeface="+mn-lt"/>
                <a:cs typeface="+mn-lt"/>
              </a:rPr>
              <a:t>essayist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lecturer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philosopher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and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poet</a:t>
            </a:r>
            <a:endParaRPr lang="ru-RU" dirty="0"/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DBED24BA-AF86-92F8-2125-6B7C36242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129" y="3500437"/>
            <a:ext cx="1224818" cy="1009896"/>
          </a:xfrm>
          <a:prstGeom prst="rect">
            <a:avLst/>
          </a:prstGeom>
        </p:spPr>
      </p:pic>
      <p:pic>
        <p:nvPicPr>
          <p:cNvPr id="10" name="Рисунок 1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1ECAD4-BD48-278F-167F-FEAE42584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153" y="5023216"/>
            <a:ext cx="1334233" cy="132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4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4D88A92C-0BD1-4D13-9480-9CA5056B1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F850E0BE-0A13-43E4-9007-A06960852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1"/>
            <a:ext cx="6118275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91EEF5-48C3-2F32-BD6E-90D73F3AD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040" y="984032"/>
            <a:ext cx="5118965" cy="491703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err="1">
                <a:ea typeface="+mj-lt"/>
                <a:cs typeface="+mj-lt"/>
              </a:rPr>
              <a:t>Writing</a:t>
            </a:r>
            <a:r>
              <a:rPr lang="ru-RU" dirty="0">
                <a:ea typeface="+mj-lt"/>
                <a:cs typeface="+mj-lt"/>
              </a:rPr>
              <a:t> a PhD </a:t>
            </a:r>
            <a:r>
              <a:rPr lang="ru-RU" dirty="0" err="1">
                <a:ea typeface="+mj-lt"/>
                <a:cs typeface="+mj-lt"/>
              </a:rPr>
              <a:t>thesis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is</a:t>
            </a:r>
            <a:r>
              <a:rPr lang="ru-RU" dirty="0">
                <a:ea typeface="+mj-lt"/>
                <a:cs typeface="+mj-lt"/>
              </a:rPr>
              <a:t> a </a:t>
            </a:r>
            <a:r>
              <a:rPr lang="ru-RU" dirty="0" err="1">
                <a:ea typeface="+mj-lt"/>
                <a:cs typeface="+mj-lt"/>
              </a:rPr>
              <a:t>very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long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and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laborious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process</a:t>
            </a:r>
            <a:r>
              <a:rPr lang="ru-RU" dirty="0">
                <a:ea typeface="+mj-lt"/>
                <a:cs typeface="+mj-lt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dirty="0" err="1">
                <a:ea typeface="+mj-lt"/>
                <a:cs typeface="+mj-lt"/>
              </a:rPr>
              <a:t>Writing</a:t>
            </a:r>
            <a:r>
              <a:rPr lang="ru-RU" dirty="0">
                <a:ea typeface="+mj-lt"/>
                <a:cs typeface="+mj-lt"/>
              </a:rPr>
              <a:t> a PhD </a:t>
            </a:r>
            <a:r>
              <a:rPr lang="ru-RU" dirty="0" err="1">
                <a:ea typeface="+mj-lt"/>
                <a:cs typeface="+mj-lt"/>
              </a:rPr>
              <a:t>thesis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involves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not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only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conducting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experiments</a:t>
            </a:r>
            <a:r>
              <a:rPr lang="ru-RU" dirty="0">
                <a:ea typeface="+mj-lt"/>
                <a:cs typeface="+mj-lt"/>
              </a:rPr>
              <a:t>, </a:t>
            </a:r>
            <a:r>
              <a:rPr lang="ru-RU" dirty="0" err="1">
                <a:ea typeface="+mj-lt"/>
                <a:cs typeface="+mj-lt"/>
              </a:rPr>
              <a:t>analyzing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statistical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information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and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reviewing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scientific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literature</a:t>
            </a:r>
            <a:r>
              <a:rPr lang="ru-RU" dirty="0">
                <a:ea typeface="+mj-lt"/>
                <a:cs typeface="+mj-lt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dirty="0">
                <a:ea typeface="+mj-lt"/>
                <a:cs typeface="+mj-lt"/>
              </a:rPr>
              <a:t>In  </a:t>
            </a:r>
            <a:r>
              <a:rPr lang="ru-RU" dirty="0" err="1">
                <a:ea typeface="+mj-lt"/>
                <a:cs typeface="+mj-lt"/>
              </a:rPr>
              <a:t>your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work</a:t>
            </a:r>
            <a:r>
              <a:rPr lang="ru-RU" dirty="0">
                <a:ea typeface="+mj-lt"/>
                <a:cs typeface="+mj-lt"/>
              </a:rPr>
              <a:t>, </a:t>
            </a:r>
            <a:r>
              <a:rPr lang="ru-RU" dirty="0" err="1">
                <a:ea typeface="+mj-lt"/>
                <a:cs typeface="+mj-lt"/>
              </a:rPr>
              <a:t>you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will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always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communicate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with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other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people</a:t>
            </a:r>
            <a:r>
              <a:rPr lang="ru-RU" dirty="0">
                <a:ea typeface="+mj-lt"/>
                <a:cs typeface="+mj-lt"/>
              </a:rPr>
              <a:t> – </a:t>
            </a:r>
            <a:r>
              <a:rPr lang="ru-RU" dirty="0" err="1">
                <a:ea typeface="+mj-lt"/>
                <a:cs typeface="+mj-lt"/>
              </a:rPr>
              <a:t>your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scientific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supervisor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and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graduate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students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of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your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department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who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have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similar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research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topics</a:t>
            </a:r>
            <a:r>
              <a:rPr lang="ru-RU" dirty="0">
                <a:ea typeface="+mj-lt"/>
                <a:cs typeface="+mj-lt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dirty="0">
                <a:ea typeface="+mj-lt"/>
                <a:cs typeface="+mj-lt"/>
              </a:rPr>
              <a:t>In </a:t>
            </a:r>
            <a:r>
              <a:rPr lang="ru-RU" dirty="0" err="1">
                <a:ea typeface="+mj-lt"/>
                <a:cs typeface="+mj-lt"/>
              </a:rPr>
              <a:t>other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words</a:t>
            </a:r>
            <a:r>
              <a:rPr lang="ru-RU" dirty="0">
                <a:ea typeface="+mj-lt"/>
                <a:cs typeface="+mj-lt"/>
              </a:rPr>
              <a:t>, </a:t>
            </a:r>
            <a:r>
              <a:rPr lang="ru-RU" dirty="0" err="1">
                <a:ea typeface="+mj-lt"/>
                <a:cs typeface="+mj-lt"/>
              </a:rPr>
              <a:t>all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these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people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can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be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called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your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b="1" dirty="0" err="1">
                <a:ea typeface="+mj-lt"/>
                <a:cs typeface="+mj-lt"/>
              </a:rPr>
              <a:t>research</a:t>
            </a:r>
            <a:r>
              <a:rPr lang="ru-RU" b="1" dirty="0">
                <a:ea typeface="+mj-lt"/>
                <a:cs typeface="+mj-lt"/>
              </a:rPr>
              <a:t> </a:t>
            </a:r>
            <a:r>
              <a:rPr lang="ru-RU" b="1" dirty="0" err="1">
                <a:ea typeface="+mj-lt"/>
                <a:cs typeface="+mj-lt"/>
              </a:rPr>
              <a:t>group</a:t>
            </a:r>
            <a:r>
              <a:rPr lang="ru-RU" dirty="0">
                <a:ea typeface="+mj-lt"/>
                <a:cs typeface="+mj-lt"/>
              </a:rPr>
              <a:t>.</a:t>
            </a:r>
            <a:endParaRPr lang="ru-RU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2D2A2D96-1127-2F4B-EC0D-3199CB9A1E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64" r="17247"/>
          <a:stretch/>
        </p:blipFill>
        <p:spPr>
          <a:xfrm>
            <a:off x="7467600" y="10"/>
            <a:ext cx="4724400" cy="68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10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6753ACD-8389-4A4D-8E6D-14DCDB250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528" y="685800"/>
            <a:ext cx="4063972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1B749-F440-318E-87BA-DA35D2859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463" y="1371600"/>
            <a:ext cx="3425251" cy="4114800"/>
          </a:xfrm>
        </p:spPr>
        <p:txBody>
          <a:bodyPr anchor="ctr">
            <a:normAutofit/>
          </a:bodyPr>
          <a:lstStyle/>
          <a:p>
            <a:pPr algn="ctr"/>
            <a:r>
              <a:rPr lang="ru-RU" sz="3000" b="1" dirty="0" err="1"/>
              <a:t>CHapter</a:t>
            </a:r>
            <a:r>
              <a:rPr lang="ru-RU" sz="3000" b="1" dirty="0"/>
              <a:t> 1</a:t>
            </a:r>
            <a:r>
              <a:rPr lang="ru-RU" sz="3000" dirty="0"/>
              <a:t>. </a:t>
            </a:r>
            <a:br>
              <a:rPr lang="ru-RU" sz="3000" dirty="0">
                <a:ea typeface="+mj-lt"/>
                <a:cs typeface="+mj-lt"/>
              </a:rPr>
            </a:br>
            <a:r>
              <a:rPr lang="ru-RU" sz="3000" i="1" dirty="0" err="1">
                <a:ea typeface="+mj-lt"/>
                <a:cs typeface="+mj-lt"/>
              </a:rPr>
              <a:t>Choosing</a:t>
            </a:r>
            <a:r>
              <a:rPr lang="ru-RU" sz="3000" i="1" dirty="0">
                <a:ea typeface="+mj-lt"/>
                <a:cs typeface="+mj-lt"/>
              </a:rPr>
              <a:t> a Research Group: </a:t>
            </a:r>
            <a:r>
              <a:rPr lang="ru-RU" sz="3000" i="1" dirty="0" err="1">
                <a:ea typeface="+mj-lt"/>
                <a:cs typeface="+mj-lt"/>
              </a:rPr>
              <a:t>Pluses</a:t>
            </a:r>
            <a:r>
              <a:rPr lang="ru-RU" sz="3000" i="1" dirty="0">
                <a:ea typeface="+mj-lt"/>
                <a:cs typeface="+mj-lt"/>
              </a:rPr>
              <a:t> </a:t>
            </a:r>
            <a:r>
              <a:rPr lang="ru-RU" sz="3000" i="1" dirty="0" err="1">
                <a:ea typeface="+mj-lt"/>
                <a:cs typeface="+mj-lt"/>
              </a:rPr>
              <a:t>and</a:t>
            </a:r>
            <a:r>
              <a:rPr lang="ru-RU" sz="3000" i="1" dirty="0">
                <a:ea typeface="+mj-lt"/>
                <a:cs typeface="+mj-lt"/>
              </a:rPr>
              <a:t> </a:t>
            </a:r>
            <a:r>
              <a:rPr lang="ru-RU" sz="3000" i="1" dirty="0" err="1">
                <a:ea typeface="+mj-lt"/>
                <a:cs typeface="+mj-lt"/>
              </a:rPr>
              <a:t>Pitfalls</a:t>
            </a:r>
            <a:endParaRPr lang="ru-RU" sz="3000" i="1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5CEB5B9-A3A1-EC66-5407-41A20DB58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703032"/>
            <a:ext cx="6083272" cy="246372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99E1174-19D9-5B02-18EF-79AA3E898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859" y="3429000"/>
            <a:ext cx="7132142" cy="279360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200" dirty="0">
                <a:ea typeface="+mj-lt"/>
                <a:cs typeface="+mj-lt"/>
              </a:rPr>
              <a:t>In </a:t>
            </a:r>
            <a:r>
              <a:rPr lang="ru-RU" sz="2200" dirty="0" err="1">
                <a:ea typeface="+mj-lt"/>
                <a:cs typeface="+mj-lt"/>
              </a:rPr>
              <a:t>this</a:t>
            </a:r>
            <a:r>
              <a:rPr lang="ru-RU" sz="2200" dirty="0">
                <a:ea typeface="+mj-lt"/>
                <a:cs typeface="+mj-lt"/>
              </a:rPr>
              <a:t> </a:t>
            </a:r>
            <a:r>
              <a:rPr lang="ru-RU" sz="2200" dirty="0" err="1">
                <a:ea typeface="+mj-lt"/>
                <a:cs typeface="+mj-lt"/>
              </a:rPr>
              <a:t>chapter</a:t>
            </a:r>
            <a:r>
              <a:rPr lang="ru-RU" sz="2200" dirty="0">
                <a:ea typeface="+mj-lt"/>
                <a:cs typeface="+mj-lt"/>
              </a:rPr>
              <a:t>, </a:t>
            </a:r>
            <a:r>
              <a:rPr lang="ru-RU" sz="2200" dirty="0" err="1">
                <a:ea typeface="+mj-lt"/>
                <a:cs typeface="+mj-lt"/>
              </a:rPr>
              <a:t>the</a:t>
            </a:r>
            <a:r>
              <a:rPr lang="ru-RU" sz="2200" dirty="0">
                <a:ea typeface="+mj-lt"/>
                <a:cs typeface="+mj-lt"/>
              </a:rPr>
              <a:t> </a:t>
            </a:r>
            <a:r>
              <a:rPr lang="ru-RU" sz="2200" dirty="0" err="1">
                <a:ea typeface="+mj-lt"/>
                <a:cs typeface="+mj-lt"/>
              </a:rPr>
              <a:t>authors</a:t>
            </a:r>
            <a:r>
              <a:rPr lang="ru-RU" sz="2200" dirty="0">
                <a:ea typeface="+mj-lt"/>
                <a:cs typeface="+mj-lt"/>
              </a:rPr>
              <a:t> </a:t>
            </a:r>
            <a:r>
              <a:rPr lang="ru-RU" sz="2200" dirty="0" err="1">
                <a:ea typeface="+mj-lt"/>
                <a:cs typeface="+mj-lt"/>
              </a:rPr>
              <a:t>have</a:t>
            </a:r>
            <a:r>
              <a:rPr lang="ru-RU" sz="2200" dirty="0">
                <a:ea typeface="+mj-lt"/>
                <a:cs typeface="+mj-lt"/>
              </a:rPr>
              <a:t> </a:t>
            </a:r>
            <a:r>
              <a:rPr lang="ru-RU" sz="2200" dirty="0" err="1">
                <a:ea typeface="+mj-lt"/>
                <a:cs typeface="+mj-lt"/>
              </a:rPr>
              <a:t>identified</a:t>
            </a:r>
            <a:r>
              <a:rPr lang="ru-RU" sz="2200" dirty="0">
                <a:ea typeface="+mj-lt"/>
                <a:cs typeface="+mj-lt"/>
              </a:rPr>
              <a:t> </a:t>
            </a:r>
            <a:r>
              <a:rPr lang="ru-RU" sz="2200" dirty="0" err="1">
                <a:ea typeface="+mj-lt"/>
                <a:cs typeface="+mj-lt"/>
              </a:rPr>
              <a:t>and</a:t>
            </a:r>
            <a:r>
              <a:rPr lang="ru-RU" sz="2200" dirty="0">
                <a:ea typeface="+mj-lt"/>
                <a:cs typeface="+mj-lt"/>
              </a:rPr>
              <a:t> </a:t>
            </a:r>
            <a:r>
              <a:rPr lang="ru-RU" sz="2200" dirty="0" err="1">
                <a:ea typeface="+mj-lt"/>
                <a:cs typeface="+mj-lt"/>
              </a:rPr>
              <a:t>described</a:t>
            </a:r>
            <a:r>
              <a:rPr lang="ru-RU" sz="2200" dirty="0">
                <a:ea typeface="+mj-lt"/>
                <a:cs typeface="+mj-lt"/>
              </a:rPr>
              <a:t> </a:t>
            </a:r>
            <a:r>
              <a:rPr lang="ru-RU" sz="2200" b="1" i="1" dirty="0" err="1">
                <a:ea typeface="+mj-lt"/>
                <a:cs typeface="+mj-lt"/>
              </a:rPr>
              <a:t>five</a:t>
            </a:r>
            <a:r>
              <a:rPr lang="ru-RU" sz="2200" b="1" i="1" dirty="0">
                <a:ea typeface="+mj-lt"/>
                <a:cs typeface="+mj-lt"/>
              </a:rPr>
              <a:t> </a:t>
            </a:r>
            <a:r>
              <a:rPr lang="ru-RU" sz="2200" b="1" i="1" dirty="0" err="1">
                <a:ea typeface="+mj-lt"/>
                <a:cs typeface="+mj-lt"/>
              </a:rPr>
              <a:t>main</a:t>
            </a:r>
            <a:r>
              <a:rPr lang="ru-RU" sz="2200" b="1" i="1" dirty="0">
                <a:ea typeface="+mj-lt"/>
                <a:cs typeface="+mj-lt"/>
              </a:rPr>
              <a:t> </a:t>
            </a:r>
            <a:r>
              <a:rPr lang="ru-RU" sz="2200" b="1" i="1" dirty="0" err="1">
                <a:ea typeface="+mj-lt"/>
                <a:cs typeface="+mj-lt"/>
              </a:rPr>
              <a:t>types</a:t>
            </a:r>
            <a:r>
              <a:rPr lang="ru-RU" sz="2200" b="1" i="1" dirty="0">
                <a:ea typeface="+mj-lt"/>
                <a:cs typeface="+mj-lt"/>
              </a:rPr>
              <a:t> </a:t>
            </a:r>
            <a:r>
              <a:rPr lang="ru-RU" sz="2200" b="1" i="1" dirty="0" err="1">
                <a:ea typeface="+mj-lt"/>
                <a:cs typeface="+mj-lt"/>
              </a:rPr>
              <a:t>of</a:t>
            </a:r>
            <a:r>
              <a:rPr lang="ru-RU" sz="2200" b="1" i="1" dirty="0">
                <a:ea typeface="+mj-lt"/>
                <a:cs typeface="+mj-lt"/>
              </a:rPr>
              <a:t> </a:t>
            </a:r>
            <a:r>
              <a:rPr lang="ru-RU" sz="2200" b="1" i="1" dirty="0" err="1">
                <a:ea typeface="+mj-lt"/>
                <a:cs typeface="+mj-lt"/>
              </a:rPr>
              <a:t>research</a:t>
            </a:r>
            <a:r>
              <a:rPr lang="ru-RU" sz="2200" b="1" i="1" dirty="0">
                <a:ea typeface="+mj-lt"/>
                <a:cs typeface="+mj-lt"/>
              </a:rPr>
              <a:t> </a:t>
            </a:r>
            <a:r>
              <a:rPr lang="ru-RU" sz="2200" b="1" i="1" dirty="0" err="1">
                <a:ea typeface="+mj-lt"/>
                <a:cs typeface="+mj-lt"/>
              </a:rPr>
              <a:t>groups</a:t>
            </a:r>
            <a:r>
              <a:rPr lang="ru-RU" sz="2200" i="1" dirty="0">
                <a:ea typeface="+mj-lt"/>
                <a:cs typeface="+mj-lt"/>
              </a:rPr>
              <a:t> -- The Start-Up Group; The 'Up-</a:t>
            </a:r>
            <a:r>
              <a:rPr lang="ru-RU" sz="2200" i="1" dirty="0" err="1">
                <a:ea typeface="+mj-lt"/>
                <a:cs typeface="+mj-lt"/>
              </a:rPr>
              <a:t>and</a:t>
            </a:r>
            <a:r>
              <a:rPr lang="ru-RU" sz="2200" i="1" dirty="0">
                <a:ea typeface="+mj-lt"/>
                <a:cs typeface="+mj-lt"/>
              </a:rPr>
              <a:t>-</a:t>
            </a:r>
            <a:r>
              <a:rPr lang="ru-RU" sz="2200" i="1" dirty="0" err="1">
                <a:ea typeface="+mj-lt"/>
                <a:cs typeface="+mj-lt"/>
              </a:rPr>
              <a:t>Running</a:t>
            </a:r>
            <a:r>
              <a:rPr lang="ru-RU" sz="2200" i="1" dirty="0">
                <a:ea typeface="+mj-lt"/>
                <a:cs typeface="+mj-lt"/>
              </a:rPr>
              <a:t>' Group; The Small-</a:t>
            </a:r>
            <a:r>
              <a:rPr lang="ru-RU" sz="2200" i="1" dirty="0" err="1">
                <a:ea typeface="+mj-lt"/>
                <a:cs typeface="+mj-lt"/>
              </a:rPr>
              <a:t>but</a:t>
            </a:r>
            <a:r>
              <a:rPr lang="ru-RU" sz="2200" i="1" dirty="0">
                <a:ea typeface="+mj-lt"/>
                <a:cs typeface="+mj-lt"/>
              </a:rPr>
              <a:t>-</a:t>
            </a:r>
            <a:r>
              <a:rPr lang="ru-RU" sz="2200" i="1" dirty="0" err="1">
                <a:ea typeface="+mj-lt"/>
                <a:cs typeface="+mj-lt"/>
              </a:rPr>
              <a:t>Established</a:t>
            </a:r>
            <a:r>
              <a:rPr lang="ru-RU" sz="2200" i="1" dirty="0">
                <a:ea typeface="+mj-lt"/>
                <a:cs typeface="+mj-lt"/>
              </a:rPr>
              <a:t> Group; The Empire </a:t>
            </a:r>
            <a:r>
              <a:rPr lang="ru-RU" sz="2200" i="1" dirty="0" err="1">
                <a:ea typeface="+mj-lt"/>
                <a:cs typeface="+mj-lt"/>
              </a:rPr>
              <a:t>and</a:t>
            </a:r>
            <a:r>
              <a:rPr lang="ru-RU" sz="2200" i="1" dirty="0">
                <a:ea typeface="+mj-lt"/>
                <a:cs typeface="+mj-lt"/>
              </a:rPr>
              <a:t> The </a:t>
            </a:r>
            <a:r>
              <a:rPr lang="ru-RU" sz="2200" i="1" dirty="0" err="1">
                <a:ea typeface="+mj-lt"/>
                <a:cs typeface="+mj-lt"/>
              </a:rPr>
              <a:t>Gardener`s</a:t>
            </a:r>
            <a:r>
              <a:rPr lang="ru-RU" sz="2200" i="1" dirty="0">
                <a:ea typeface="+mj-lt"/>
                <a:cs typeface="+mj-lt"/>
              </a:rPr>
              <a:t> Group</a:t>
            </a:r>
            <a:r>
              <a:rPr lang="ru-RU" sz="2200" dirty="0">
                <a:ea typeface="+mj-lt"/>
                <a:cs typeface="+mj-lt"/>
              </a:rPr>
              <a:t>. </a:t>
            </a:r>
            <a:endParaRPr lang="ru-RU" sz="2200"/>
          </a:p>
          <a:p>
            <a:pPr>
              <a:lnSpc>
                <a:spcPct val="90000"/>
              </a:lnSpc>
            </a:pPr>
            <a:r>
              <a:rPr lang="ru-RU" sz="2200" dirty="0" err="1">
                <a:ea typeface="+mj-lt"/>
                <a:cs typeface="+mj-lt"/>
              </a:rPr>
              <a:t>Each</a:t>
            </a:r>
            <a:r>
              <a:rPr lang="ru-RU" sz="2200" dirty="0">
                <a:ea typeface="+mj-lt"/>
                <a:cs typeface="+mj-lt"/>
              </a:rPr>
              <a:t> </a:t>
            </a:r>
            <a:r>
              <a:rPr lang="ru-RU" sz="2200" dirty="0" err="1">
                <a:ea typeface="+mj-lt"/>
                <a:cs typeface="+mj-lt"/>
              </a:rPr>
              <a:t>group</a:t>
            </a:r>
            <a:r>
              <a:rPr lang="ru-RU" sz="2200" dirty="0">
                <a:ea typeface="+mj-lt"/>
                <a:cs typeface="+mj-lt"/>
              </a:rPr>
              <a:t> </a:t>
            </a:r>
            <a:r>
              <a:rPr lang="ru-RU" sz="2200" dirty="0" err="1">
                <a:ea typeface="+mj-lt"/>
                <a:cs typeface="+mj-lt"/>
              </a:rPr>
              <a:t>has</a:t>
            </a:r>
            <a:r>
              <a:rPr lang="ru-RU" sz="2200" dirty="0">
                <a:ea typeface="+mj-lt"/>
                <a:cs typeface="+mj-lt"/>
              </a:rPr>
              <a:t> </a:t>
            </a:r>
            <a:r>
              <a:rPr lang="ru-RU" sz="2200" dirty="0" err="1">
                <a:ea typeface="+mj-lt"/>
                <a:cs typeface="+mj-lt"/>
              </a:rPr>
              <a:t>some</a:t>
            </a:r>
            <a:r>
              <a:rPr lang="ru-RU" sz="2200" dirty="0">
                <a:ea typeface="+mj-lt"/>
                <a:cs typeface="+mj-lt"/>
              </a:rPr>
              <a:t> </a:t>
            </a:r>
            <a:r>
              <a:rPr lang="ru-RU" sz="2200" dirty="0" err="1">
                <a:ea typeface="+mj-lt"/>
                <a:cs typeface="+mj-lt"/>
              </a:rPr>
              <a:t>features</a:t>
            </a:r>
            <a:r>
              <a:rPr lang="ru-RU" sz="2200" dirty="0">
                <a:ea typeface="+mj-lt"/>
                <a:cs typeface="+mj-lt"/>
              </a:rPr>
              <a:t> </a:t>
            </a:r>
            <a:r>
              <a:rPr lang="ru-RU" sz="2200" dirty="0" err="1">
                <a:ea typeface="+mj-lt"/>
                <a:cs typeface="+mj-lt"/>
              </a:rPr>
              <a:t>in</a:t>
            </a:r>
            <a:r>
              <a:rPr lang="ru-RU" sz="2200" dirty="0">
                <a:ea typeface="+mj-lt"/>
                <a:cs typeface="+mj-lt"/>
              </a:rPr>
              <a:t> </a:t>
            </a:r>
            <a:r>
              <a:rPr lang="ru-RU" sz="2200" dirty="0" err="1">
                <a:ea typeface="+mj-lt"/>
                <a:cs typeface="+mj-lt"/>
              </a:rPr>
              <a:t>the</a:t>
            </a:r>
            <a:r>
              <a:rPr lang="ru-RU" sz="2200" dirty="0">
                <a:ea typeface="+mj-lt"/>
                <a:cs typeface="+mj-lt"/>
              </a:rPr>
              <a:t> </a:t>
            </a:r>
            <a:r>
              <a:rPr lang="ru-RU" sz="2200" dirty="0" err="1">
                <a:ea typeface="+mj-lt"/>
                <a:cs typeface="+mj-lt"/>
              </a:rPr>
              <a:t>approach</a:t>
            </a:r>
            <a:r>
              <a:rPr lang="ru-RU" sz="2200" dirty="0">
                <a:ea typeface="+mj-lt"/>
                <a:cs typeface="+mj-lt"/>
              </a:rPr>
              <a:t> </a:t>
            </a:r>
            <a:r>
              <a:rPr lang="ru-RU" sz="2200" dirty="0" err="1">
                <a:ea typeface="+mj-lt"/>
                <a:cs typeface="+mj-lt"/>
              </a:rPr>
              <a:t>to</a:t>
            </a:r>
            <a:r>
              <a:rPr lang="ru-RU" sz="2200" dirty="0">
                <a:ea typeface="+mj-lt"/>
                <a:cs typeface="+mj-lt"/>
              </a:rPr>
              <a:t> </a:t>
            </a:r>
            <a:r>
              <a:rPr lang="ru-RU" sz="2200" dirty="0" err="1">
                <a:ea typeface="+mj-lt"/>
                <a:cs typeface="+mj-lt"/>
              </a:rPr>
              <a:t>their</a:t>
            </a:r>
            <a:r>
              <a:rPr lang="ru-RU" sz="2200" dirty="0">
                <a:ea typeface="+mj-lt"/>
                <a:cs typeface="+mj-lt"/>
              </a:rPr>
              <a:t> </a:t>
            </a:r>
            <a:r>
              <a:rPr lang="ru-RU" sz="2200" dirty="0" err="1">
                <a:ea typeface="+mj-lt"/>
                <a:cs typeface="+mj-lt"/>
              </a:rPr>
              <a:t>scientific</a:t>
            </a:r>
            <a:r>
              <a:rPr lang="ru-RU" sz="2200" dirty="0">
                <a:ea typeface="+mj-lt"/>
                <a:cs typeface="+mj-lt"/>
              </a:rPr>
              <a:t> </a:t>
            </a:r>
            <a:r>
              <a:rPr lang="ru-RU" sz="2200" dirty="0" err="1">
                <a:ea typeface="+mj-lt"/>
                <a:cs typeface="+mj-lt"/>
              </a:rPr>
              <a:t>work</a:t>
            </a:r>
            <a:r>
              <a:rPr lang="ru-RU" sz="2200" dirty="0">
                <a:ea typeface="+mj-lt"/>
                <a:cs typeface="+mj-lt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2200" dirty="0" err="1"/>
              <a:t>Also</a:t>
            </a:r>
            <a:r>
              <a:rPr lang="ru-RU" sz="2200" dirty="0"/>
              <a:t> </a:t>
            </a:r>
            <a:r>
              <a:rPr lang="ru-RU" sz="2200" dirty="0" err="1"/>
              <a:t>each</a:t>
            </a:r>
            <a:r>
              <a:rPr lang="ru-RU" sz="2200" dirty="0"/>
              <a:t> </a:t>
            </a:r>
            <a:r>
              <a:rPr lang="ru-RU" sz="2200" dirty="0" err="1"/>
              <a:t>group</a:t>
            </a:r>
            <a:r>
              <a:rPr lang="ru-RU" sz="2200" dirty="0"/>
              <a:t> </a:t>
            </a:r>
            <a:r>
              <a:rPr lang="ru-RU" sz="2200" dirty="0" err="1"/>
              <a:t>has</a:t>
            </a:r>
            <a:r>
              <a:rPr lang="ru-RU" sz="2200" dirty="0"/>
              <a:t> </a:t>
            </a:r>
            <a:r>
              <a:rPr lang="ru-RU" sz="2200" dirty="0" err="1"/>
              <a:t>some</a:t>
            </a:r>
            <a:r>
              <a:rPr lang="ru-RU" sz="2200" dirty="0"/>
              <a:t> </a:t>
            </a:r>
            <a:r>
              <a:rPr lang="ru-RU" sz="2200" dirty="0" err="1">
                <a:ea typeface="+mj-lt"/>
                <a:cs typeface="+mj-lt"/>
              </a:rPr>
              <a:t>advantages</a:t>
            </a:r>
            <a:r>
              <a:rPr lang="ru-RU" sz="2200" dirty="0">
                <a:ea typeface="+mj-lt"/>
                <a:cs typeface="+mj-lt"/>
              </a:rPr>
              <a:t> </a:t>
            </a:r>
            <a:r>
              <a:rPr lang="ru-RU" sz="2200" dirty="0" err="1">
                <a:ea typeface="+mj-lt"/>
                <a:cs typeface="+mj-lt"/>
              </a:rPr>
              <a:t>and</a:t>
            </a:r>
            <a:r>
              <a:rPr lang="ru-RU" sz="2200" dirty="0">
                <a:ea typeface="+mj-lt"/>
                <a:cs typeface="+mj-lt"/>
              </a:rPr>
              <a:t> </a:t>
            </a:r>
            <a:r>
              <a:rPr lang="ru-RU" sz="2200" dirty="0" err="1">
                <a:ea typeface="+mj-lt"/>
                <a:cs typeface="+mj-lt"/>
              </a:rPr>
              <a:t>disadvantages</a:t>
            </a:r>
            <a:r>
              <a:rPr lang="ru-RU" sz="2200" dirty="0">
                <a:ea typeface="+mj-lt"/>
                <a:cs typeface="+mj-lt"/>
              </a:rPr>
              <a:t> </a:t>
            </a:r>
            <a:r>
              <a:rPr lang="ru-RU" sz="2200" dirty="0" err="1">
                <a:ea typeface="+mj-lt"/>
                <a:cs typeface="+mj-lt"/>
              </a:rPr>
              <a:t>and</a:t>
            </a:r>
            <a:r>
              <a:rPr lang="ru-RU" sz="2200" dirty="0">
                <a:ea typeface="+mj-lt"/>
                <a:cs typeface="+mj-lt"/>
              </a:rPr>
              <a:t> </a:t>
            </a:r>
            <a:r>
              <a:rPr lang="ru-RU" sz="2200" dirty="0" err="1">
                <a:ea typeface="+mj-lt"/>
                <a:cs typeface="+mj-lt"/>
              </a:rPr>
              <a:t>suits</a:t>
            </a:r>
            <a:r>
              <a:rPr lang="ru-RU" sz="2200" dirty="0">
                <a:ea typeface="+mj-lt"/>
                <a:cs typeface="+mj-lt"/>
              </a:rPr>
              <a:t> </a:t>
            </a:r>
            <a:r>
              <a:rPr lang="ru-RU" sz="2200" dirty="0" err="1">
                <a:ea typeface="+mj-lt"/>
                <a:cs typeface="+mj-lt"/>
              </a:rPr>
              <a:t>better</a:t>
            </a:r>
            <a:r>
              <a:rPr lang="ru-RU" sz="2200" dirty="0">
                <a:ea typeface="+mj-lt"/>
                <a:cs typeface="+mj-lt"/>
              </a:rPr>
              <a:t> </a:t>
            </a:r>
            <a:r>
              <a:rPr lang="ru-RU" sz="2200" dirty="0" err="1">
                <a:ea typeface="+mj-lt"/>
                <a:cs typeface="+mj-lt"/>
              </a:rPr>
              <a:t>for</a:t>
            </a:r>
            <a:r>
              <a:rPr lang="ru-RU" sz="2200" dirty="0">
                <a:ea typeface="+mj-lt"/>
                <a:cs typeface="+mj-lt"/>
              </a:rPr>
              <a:t> </a:t>
            </a:r>
            <a:r>
              <a:rPr lang="ru-RU" sz="2200" dirty="0" err="1">
                <a:ea typeface="+mj-lt"/>
                <a:cs typeface="+mj-lt"/>
              </a:rPr>
              <a:t>certain</a:t>
            </a:r>
            <a:r>
              <a:rPr lang="ru-RU" sz="2200" dirty="0">
                <a:ea typeface="+mj-lt"/>
                <a:cs typeface="+mj-lt"/>
              </a:rPr>
              <a:t> </a:t>
            </a:r>
            <a:r>
              <a:rPr lang="ru-RU" sz="2200" dirty="0" err="1">
                <a:ea typeface="+mj-lt"/>
                <a:cs typeface="+mj-lt"/>
              </a:rPr>
              <a:t>type</a:t>
            </a:r>
            <a:r>
              <a:rPr lang="ru-RU" sz="2200" dirty="0">
                <a:ea typeface="+mj-lt"/>
                <a:cs typeface="+mj-lt"/>
              </a:rPr>
              <a:t> </a:t>
            </a:r>
            <a:r>
              <a:rPr lang="ru-RU" sz="2200" dirty="0" err="1">
                <a:ea typeface="+mj-lt"/>
                <a:cs typeface="+mj-lt"/>
              </a:rPr>
              <a:t>of</a:t>
            </a:r>
            <a:r>
              <a:rPr lang="ru-RU" sz="2200" dirty="0">
                <a:ea typeface="+mj-lt"/>
                <a:cs typeface="+mj-lt"/>
              </a:rPr>
              <a:t> </a:t>
            </a:r>
            <a:r>
              <a:rPr lang="ru-RU" sz="2200" dirty="0" err="1">
                <a:ea typeface="+mj-lt"/>
                <a:cs typeface="+mj-lt"/>
              </a:rPr>
              <a:t>people</a:t>
            </a:r>
            <a:r>
              <a:rPr lang="ru-RU" sz="2200" dirty="0">
                <a:ea typeface="+mj-lt"/>
                <a:cs typeface="+mj-lt"/>
              </a:rPr>
              <a:t>. </a:t>
            </a:r>
            <a:endParaRPr lang="ru-RU" sz="2200" dirty="0" err="1"/>
          </a:p>
        </p:txBody>
      </p:sp>
    </p:spTree>
    <p:extLst>
      <p:ext uri="{BB962C8B-B14F-4D97-AF65-F5344CB8AC3E}">
        <p14:creationId xmlns:p14="http://schemas.microsoft.com/office/powerpoint/2010/main" val="1738258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FDB07E-6764-FEE4-9CBA-BDAF45174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0" y="716078"/>
            <a:ext cx="8115299" cy="8939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Gardener's group analysis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6FACB5C-C82D-3C69-D439-0C21B13DB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8020" y="2619375"/>
            <a:ext cx="3953292" cy="22237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9A6DCD-D639-EB30-F3DE-A069299AF4FF}"/>
              </a:ext>
            </a:extLst>
          </p:cNvPr>
          <p:cNvSpPr txBox="1"/>
          <p:nvPr/>
        </p:nvSpPr>
        <p:spPr>
          <a:xfrm>
            <a:off x="761999" y="1714500"/>
            <a:ext cx="3962400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ea typeface="+mn-lt"/>
                <a:cs typeface="+mn-lt"/>
              </a:rPr>
              <a:t>1. Work </a:t>
            </a:r>
            <a:r>
              <a:rPr lang="ru-RU" sz="2400" dirty="0" err="1">
                <a:ea typeface="+mn-lt"/>
                <a:cs typeface="+mn-lt"/>
              </a:rPr>
              <a:t>with</a:t>
            </a:r>
            <a:r>
              <a:rPr lang="ru-RU" sz="2400" dirty="0">
                <a:ea typeface="+mn-lt"/>
                <a:cs typeface="+mn-lt"/>
              </a:rPr>
              <a:t> a </a:t>
            </a:r>
            <a:r>
              <a:rPr lang="ru-RU" sz="2400" dirty="0" err="1">
                <a:ea typeface="+mn-lt"/>
                <a:cs typeface="+mn-lt"/>
              </a:rPr>
              <a:t>supervisor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who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is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well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known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in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the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scientific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community</a:t>
            </a:r>
            <a:endParaRPr lang="ru-RU" sz="2400" dirty="0" err="1"/>
          </a:p>
          <a:p>
            <a:r>
              <a:rPr lang="ru-RU" sz="2400" dirty="0">
                <a:ea typeface="+mn-lt"/>
                <a:cs typeface="+mn-lt"/>
              </a:rPr>
              <a:t>2. Freedom </a:t>
            </a:r>
            <a:r>
              <a:rPr lang="ru-RU" sz="2400" dirty="0" err="1">
                <a:ea typeface="+mn-lt"/>
                <a:cs typeface="+mn-lt"/>
              </a:rPr>
              <a:t>in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making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decisions</a:t>
            </a:r>
            <a:endParaRPr lang="ru-RU" sz="2400" dirty="0" err="1"/>
          </a:p>
          <a:p>
            <a:r>
              <a:rPr lang="ru-RU" sz="2400" dirty="0">
                <a:ea typeface="+mn-lt"/>
                <a:cs typeface="+mn-lt"/>
              </a:rPr>
              <a:t>3. </a:t>
            </a:r>
            <a:r>
              <a:rPr lang="ru-RU" sz="2400" dirty="0" err="1">
                <a:ea typeface="+mn-lt"/>
                <a:cs typeface="+mn-lt"/>
              </a:rPr>
              <a:t>Opportunity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to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experiment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with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your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research</a:t>
            </a:r>
            <a:r>
              <a:rPr lang="ru-RU" sz="2400" dirty="0">
                <a:ea typeface="+mn-lt"/>
                <a:cs typeface="+mn-lt"/>
              </a:rPr>
              <a:t> (</a:t>
            </a:r>
            <a:r>
              <a:rPr lang="ru-RU" sz="2400" dirty="0" err="1">
                <a:ea typeface="+mn-lt"/>
                <a:cs typeface="+mn-lt"/>
              </a:rPr>
              <a:t>topic</a:t>
            </a:r>
            <a:r>
              <a:rPr lang="ru-RU" sz="2400" dirty="0">
                <a:ea typeface="+mn-lt"/>
                <a:cs typeface="+mn-lt"/>
              </a:rPr>
              <a:t>, </a:t>
            </a:r>
            <a:r>
              <a:rPr lang="ru-RU" sz="2400" dirty="0" err="1">
                <a:ea typeface="+mn-lt"/>
                <a:cs typeface="+mn-lt"/>
              </a:rPr>
              <a:t>methods</a:t>
            </a:r>
            <a:r>
              <a:rPr lang="ru-RU" sz="2400" dirty="0">
                <a:ea typeface="+mn-lt"/>
                <a:cs typeface="+mn-lt"/>
              </a:rPr>
              <a:t>, </a:t>
            </a:r>
            <a:r>
              <a:rPr lang="ru-RU" sz="2400" dirty="0" err="1">
                <a:ea typeface="+mn-lt"/>
                <a:cs typeface="+mn-lt"/>
              </a:rPr>
              <a:t>statistics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analysis</a:t>
            </a:r>
            <a:r>
              <a:rPr lang="ru-RU" sz="2400" dirty="0">
                <a:ea typeface="+mn-lt"/>
                <a:cs typeface="+mn-lt"/>
              </a:rPr>
              <a:t>, </a:t>
            </a:r>
            <a:r>
              <a:rPr lang="ru-RU" sz="2400" dirty="0" err="1">
                <a:ea typeface="+mn-lt"/>
                <a:cs typeface="+mn-lt"/>
              </a:rPr>
              <a:t>etc</a:t>
            </a:r>
            <a:r>
              <a:rPr lang="ru-RU" sz="2400" dirty="0">
                <a:ea typeface="+mn-lt"/>
                <a:cs typeface="+mn-lt"/>
              </a:rPr>
              <a:t>.)</a:t>
            </a:r>
            <a:endParaRPr lang="ru-RU" sz="2400" dirty="0"/>
          </a:p>
          <a:p>
            <a:r>
              <a:rPr lang="ru-RU" sz="2400" dirty="0">
                <a:ea typeface="+mn-lt"/>
                <a:cs typeface="+mn-lt"/>
              </a:rPr>
              <a:t>4. Work </a:t>
            </a:r>
            <a:r>
              <a:rPr lang="ru-RU" sz="2400" dirty="0" err="1">
                <a:ea typeface="+mn-lt"/>
                <a:cs typeface="+mn-lt"/>
              </a:rPr>
              <a:t>without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strict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control</a:t>
            </a:r>
            <a:endParaRPr lang="ru-RU" sz="2400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32FAB-F01E-5095-78CD-58B8EB9BAEF9}"/>
              </a:ext>
            </a:extLst>
          </p:cNvPr>
          <p:cNvSpPr txBox="1"/>
          <p:nvPr/>
        </p:nvSpPr>
        <p:spPr>
          <a:xfrm>
            <a:off x="7505699" y="1714500"/>
            <a:ext cx="3962400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ea typeface="+mn-lt"/>
                <a:cs typeface="+mn-lt"/>
              </a:rPr>
              <a:t>1. </a:t>
            </a:r>
            <a:r>
              <a:rPr lang="ru-RU" sz="2400" dirty="0" err="1">
                <a:ea typeface="+mn-lt"/>
                <a:cs typeface="+mn-lt"/>
              </a:rPr>
              <a:t>Low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interest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of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the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scientific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supervisor</a:t>
            </a:r>
            <a:r>
              <a:rPr lang="ru-RU" sz="2400" dirty="0">
                <a:ea typeface="+mn-lt"/>
                <a:cs typeface="+mn-lt"/>
              </a:rPr>
              <a:t> </a:t>
            </a:r>
            <a:r>
              <a:rPr lang="ru-RU" sz="2400" dirty="0" err="1">
                <a:ea typeface="+mn-lt"/>
                <a:cs typeface="+mn-lt"/>
              </a:rPr>
              <a:t>in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your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research</a:t>
            </a:r>
          </a:p>
          <a:p>
            <a:r>
              <a:rPr lang="ru-RU" sz="2400" dirty="0">
                <a:ea typeface="+mn-lt"/>
                <a:cs typeface="+mn-lt"/>
              </a:rPr>
              <a:t>2. </a:t>
            </a:r>
            <a:r>
              <a:rPr lang="ru-RU" sz="2400" dirty="0" err="1">
                <a:ea typeface="+mn-lt"/>
                <a:cs typeface="+mn-lt"/>
              </a:rPr>
              <a:t>Lack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of</a:t>
            </a:r>
            <a:r>
              <a:rPr lang="ru-RU" sz="2400" dirty="0">
                <a:ea typeface="+mn-lt"/>
                <a:cs typeface="+mn-lt"/>
              </a:rPr>
              <a:t> a </a:t>
            </a:r>
            <a:r>
              <a:rPr lang="ru-RU" sz="2400" dirty="0" err="1">
                <a:ea typeface="+mn-lt"/>
                <a:cs typeface="+mn-lt"/>
              </a:rPr>
              <a:t>clearly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developed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work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plan</a:t>
            </a:r>
          </a:p>
          <a:p>
            <a:r>
              <a:rPr lang="ru-RU" sz="2400" dirty="0">
                <a:ea typeface="+mn-lt"/>
                <a:cs typeface="+mn-lt"/>
              </a:rPr>
              <a:t>3. High </a:t>
            </a:r>
            <a:r>
              <a:rPr lang="ru-RU" sz="2400" dirty="0" err="1">
                <a:ea typeface="+mn-lt"/>
                <a:cs typeface="+mn-lt"/>
              </a:rPr>
              <a:t>chance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to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waste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your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time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on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research</a:t>
            </a:r>
            <a:endParaRPr lang="ru-RU" sz="2400" dirty="0" err="1"/>
          </a:p>
          <a:p>
            <a:r>
              <a:rPr lang="ru-RU" sz="2400" dirty="0">
                <a:ea typeface="+mn-lt"/>
                <a:cs typeface="+mn-lt"/>
              </a:rPr>
              <a:t>4. The </a:t>
            </a:r>
            <a:r>
              <a:rPr lang="ru-RU" sz="2400" dirty="0" err="1">
                <a:ea typeface="+mn-lt"/>
                <a:cs typeface="+mn-lt"/>
              </a:rPr>
              <a:t>risk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of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not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realizing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the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potential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of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your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research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topic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or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changing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the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topic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altogether</a:t>
            </a:r>
          </a:p>
        </p:txBody>
      </p:sp>
    </p:spTree>
    <p:extLst>
      <p:ext uri="{BB962C8B-B14F-4D97-AF65-F5344CB8AC3E}">
        <p14:creationId xmlns:p14="http://schemas.microsoft.com/office/powerpoint/2010/main" val="3540263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753ACD-8389-4A4D-8E6D-14DCDB250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528" y="685800"/>
            <a:ext cx="4063972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14D3C4-8CBF-1050-594F-6E258FFB8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86" y="857250"/>
            <a:ext cx="3629759" cy="4629150"/>
          </a:xfrm>
        </p:spPr>
        <p:txBody>
          <a:bodyPr anchor="ctr">
            <a:normAutofit/>
          </a:bodyPr>
          <a:lstStyle/>
          <a:p>
            <a:pPr algn="ctr"/>
            <a:r>
              <a:rPr lang="en-US" i="1" dirty="0">
                <a:ea typeface="+mj-lt"/>
                <a:cs typeface="+mj-lt"/>
              </a:rPr>
              <a:t>Gardener's group </a:t>
            </a:r>
            <a:r>
              <a:rPr lang="ru-RU" b="1" i="1" dirty="0">
                <a:ea typeface="+mj-lt"/>
                <a:cs typeface="+mj-lt"/>
              </a:rPr>
              <a:t> </a:t>
            </a:r>
            <a:r>
              <a:rPr lang="ru-RU" i="1" dirty="0" err="1">
                <a:ea typeface="+mj-lt"/>
                <a:cs typeface="+mj-lt"/>
              </a:rPr>
              <a:t>is</a:t>
            </a:r>
            <a:r>
              <a:rPr lang="ru-RU" i="1" dirty="0">
                <a:ea typeface="+mj-lt"/>
                <a:cs typeface="+mj-lt"/>
              </a:rPr>
              <a:t> </a:t>
            </a:r>
            <a:r>
              <a:rPr lang="ru-RU" i="1" dirty="0" err="1">
                <a:ea typeface="+mj-lt"/>
                <a:cs typeface="+mj-lt"/>
              </a:rPr>
              <a:t>the</a:t>
            </a:r>
            <a:r>
              <a:rPr lang="ru-RU" i="1" dirty="0">
                <a:ea typeface="+mj-lt"/>
                <a:cs typeface="+mj-lt"/>
              </a:rPr>
              <a:t> </a:t>
            </a:r>
            <a:r>
              <a:rPr lang="ru-RU" i="1" dirty="0" err="1">
                <a:ea typeface="+mj-lt"/>
                <a:cs typeface="+mj-lt"/>
              </a:rPr>
              <a:t>best</a:t>
            </a:r>
            <a:r>
              <a:rPr lang="ru-RU" i="1" dirty="0">
                <a:ea typeface="+mj-lt"/>
                <a:cs typeface="+mj-lt"/>
              </a:rPr>
              <a:t> </a:t>
            </a:r>
            <a:r>
              <a:rPr lang="ru-RU" i="1" dirty="0" err="1">
                <a:ea typeface="+mj-lt"/>
                <a:cs typeface="+mj-lt"/>
              </a:rPr>
              <a:t>for</a:t>
            </a:r>
            <a:r>
              <a:rPr lang="ru-RU" i="1" dirty="0">
                <a:ea typeface="+mj-lt"/>
                <a:cs typeface="+mj-lt"/>
              </a:rPr>
              <a:t> </a:t>
            </a:r>
            <a:br>
              <a:rPr lang="ru-RU" i="1" dirty="0">
                <a:ea typeface="+mj-lt"/>
                <a:cs typeface="+mj-lt"/>
              </a:rPr>
            </a:br>
            <a:r>
              <a:rPr lang="ru-RU" i="1" dirty="0" err="1">
                <a:ea typeface="+mj-lt"/>
                <a:cs typeface="+mj-lt"/>
              </a:rPr>
              <a:t>people</a:t>
            </a:r>
            <a:r>
              <a:rPr lang="ru-RU" i="1" dirty="0">
                <a:ea typeface="+mj-lt"/>
                <a:cs typeface="+mj-lt"/>
              </a:rPr>
              <a:t> </a:t>
            </a:r>
            <a:r>
              <a:rPr lang="ru-RU" i="1" dirty="0" err="1">
                <a:ea typeface="+mj-lt"/>
                <a:cs typeface="+mj-lt"/>
              </a:rPr>
              <a:t>who</a:t>
            </a:r>
            <a:r>
              <a:rPr lang="ru-RU" i="1" dirty="0">
                <a:ea typeface="+mj-lt"/>
                <a:cs typeface="+mj-lt"/>
              </a:rPr>
              <a:t>:</a:t>
            </a:r>
            <a:endParaRPr lang="en-US" i="1" dirty="0">
              <a:ea typeface="+mj-lt"/>
              <a:cs typeface="+mj-lt"/>
            </a:endParaRPr>
          </a:p>
          <a:p>
            <a:pPr algn="ctr"/>
            <a:endParaRPr lang="en-US" i="1" dirty="0">
              <a:ea typeface="+mj-lt"/>
              <a:cs typeface="+mj-lt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622CEB6-7442-BCDF-8B0E-01FCC2FAD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525" y="685801"/>
            <a:ext cx="5736621" cy="266963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1546D68-713B-CB01-34B9-31BBF8D35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0" y="3429000"/>
            <a:ext cx="6083272" cy="27936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000" dirty="0">
                <a:ea typeface="+mj-lt"/>
                <a:cs typeface="+mj-lt"/>
              </a:rPr>
              <a:t>1.  </a:t>
            </a:r>
            <a:r>
              <a:rPr lang="ru-RU" sz="2000" dirty="0" err="1">
                <a:ea typeface="+mj-lt"/>
                <a:cs typeface="+mj-lt"/>
              </a:rPr>
              <a:t>has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not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finally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decided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on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the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topic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of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his</a:t>
            </a:r>
            <a:r>
              <a:rPr lang="ru-RU" sz="2000" dirty="0">
                <a:ea typeface="+mj-lt"/>
                <a:cs typeface="+mj-lt"/>
              </a:rPr>
              <a:t>/</a:t>
            </a:r>
            <a:r>
              <a:rPr lang="ru-RU" sz="2000" dirty="0" err="1">
                <a:ea typeface="+mj-lt"/>
                <a:cs typeface="+mj-lt"/>
              </a:rPr>
              <a:t>her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thesis</a:t>
            </a:r>
            <a:endParaRPr lang="ru-RU" sz="2000" dirty="0" err="1"/>
          </a:p>
          <a:p>
            <a:pPr marL="0" indent="0">
              <a:lnSpc>
                <a:spcPct val="90000"/>
              </a:lnSpc>
              <a:buNone/>
            </a:pPr>
            <a:r>
              <a:rPr lang="ru-RU" sz="2000" dirty="0">
                <a:ea typeface="+mj-lt"/>
                <a:cs typeface="+mj-lt"/>
              </a:rPr>
              <a:t>2. </a:t>
            </a:r>
            <a:r>
              <a:rPr lang="ru-RU" sz="2000" dirty="0" err="1">
                <a:ea typeface="+mj-lt"/>
                <a:cs typeface="+mj-lt"/>
              </a:rPr>
              <a:t>is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not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completely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sure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whether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he</a:t>
            </a:r>
            <a:r>
              <a:rPr lang="ru-RU" sz="2000" dirty="0">
                <a:ea typeface="+mj-lt"/>
                <a:cs typeface="+mj-lt"/>
              </a:rPr>
              <a:t>/</a:t>
            </a:r>
            <a:r>
              <a:rPr lang="ru-RU" sz="2000" dirty="0" err="1">
                <a:ea typeface="+mj-lt"/>
                <a:cs typeface="+mj-lt"/>
              </a:rPr>
              <a:t>she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wants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to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study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in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graduate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school</a:t>
            </a:r>
            <a:endParaRPr lang="ru-RU" sz="2000"/>
          </a:p>
          <a:p>
            <a:pPr marL="0" indent="0">
              <a:lnSpc>
                <a:spcPct val="90000"/>
              </a:lnSpc>
              <a:buNone/>
            </a:pPr>
            <a:r>
              <a:rPr lang="ru-RU" sz="2000" dirty="0">
                <a:ea typeface="+mj-lt"/>
                <a:cs typeface="+mj-lt"/>
              </a:rPr>
              <a:t>3.  </a:t>
            </a:r>
            <a:r>
              <a:rPr lang="ru-RU" sz="2000" dirty="0" err="1">
                <a:ea typeface="+mj-lt"/>
                <a:cs typeface="+mj-lt"/>
              </a:rPr>
              <a:t>wants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to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get</a:t>
            </a:r>
            <a:r>
              <a:rPr lang="ru-RU" sz="2000" dirty="0">
                <a:ea typeface="+mj-lt"/>
                <a:cs typeface="+mj-lt"/>
              </a:rPr>
              <a:t> a </a:t>
            </a:r>
            <a:r>
              <a:rPr lang="ru-RU" sz="2000" dirty="0" err="1">
                <a:ea typeface="+mj-lt"/>
                <a:cs typeface="+mj-lt"/>
              </a:rPr>
              <a:t>wide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range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of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knowledge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in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several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disciplines</a:t>
            </a:r>
            <a:endParaRPr lang="ru-RU" sz="2000" dirty="0" err="1"/>
          </a:p>
          <a:p>
            <a:pPr marL="0" indent="0">
              <a:lnSpc>
                <a:spcPct val="90000"/>
              </a:lnSpc>
              <a:buNone/>
            </a:pPr>
            <a:r>
              <a:rPr lang="ru-RU" sz="2000" dirty="0">
                <a:ea typeface="+mj-lt"/>
                <a:cs typeface="+mj-lt"/>
              </a:rPr>
              <a:t>4.  </a:t>
            </a:r>
            <a:r>
              <a:rPr lang="ru-RU" sz="2000" dirty="0" err="1">
                <a:ea typeface="+mj-lt"/>
                <a:cs typeface="+mj-lt"/>
              </a:rPr>
              <a:t>wants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to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do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all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the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research</a:t>
            </a:r>
            <a:r>
              <a:rPr lang="ru-RU" sz="2000" dirty="0">
                <a:ea typeface="+mj-lt"/>
                <a:cs typeface="+mj-lt"/>
              </a:rPr>
              <a:t> </a:t>
            </a:r>
            <a:r>
              <a:rPr lang="ru-RU" sz="2000" dirty="0" err="1">
                <a:ea typeface="+mj-lt"/>
                <a:cs typeface="+mj-lt"/>
              </a:rPr>
              <a:t>by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himself</a:t>
            </a:r>
            <a:r>
              <a:rPr lang="ru-RU" sz="2000" dirty="0">
                <a:ea typeface="+mj-lt"/>
                <a:cs typeface="+mj-lt"/>
              </a:rPr>
              <a:t>/</a:t>
            </a:r>
            <a:r>
              <a:rPr lang="ru-RU" sz="2000" dirty="0" err="1">
                <a:ea typeface="+mj-lt"/>
                <a:cs typeface="+mj-lt"/>
              </a:rPr>
              <a:t>herself</a:t>
            </a:r>
            <a:r>
              <a:rPr lang="ru-RU" sz="2000" dirty="0">
                <a:ea typeface="+mj-lt"/>
                <a:cs typeface="+mj-lt"/>
              </a:rPr>
              <a:t>, </a:t>
            </a:r>
            <a:r>
              <a:rPr lang="ru-RU" sz="2000" dirty="0" err="1">
                <a:ea typeface="+mj-lt"/>
                <a:cs typeface="+mj-lt"/>
              </a:rPr>
              <a:t>but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be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sure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that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he</a:t>
            </a:r>
            <a:r>
              <a:rPr lang="ru-RU" sz="2000" dirty="0">
                <a:ea typeface="+mj-lt"/>
                <a:cs typeface="+mj-lt"/>
              </a:rPr>
              <a:t>/</a:t>
            </a:r>
            <a:r>
              <a:rPr lang="ru-RU" sz="2000" dirty="0" err="1">
                <a:ea typeface="+mj-lt"/>
                <a:cs typeface="+mj-lt"/>
              </a:rPr>
              <a:t>she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will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always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receive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advice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from</a:t>
            </a:r>
            <a:r>
              <a:rPr lang="ru-RU" sz="2000" dirty="0">
                <a:ea typeface="+mj-lt"/>
                <a:cs typeface="+mj-lt"/>
              </a:rPr>
              <a:t> </a:t>
            </a:r>
            <a:r>
              <a:rPr lang="ru-RU" sz="2000" dirty="0" err="1">
                <a:ea typeface="+mj-lt"/>
                <a:cs typeface="+mj-lt"/>
              </a:rPr>
              <a:t>scientific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supervisor</a:t>
            </a:r>
            <a:endParaRPr lang="ru-RU" sz="2000" dirty="0" err="1"/>
          </a:p>
        </p:txBody>
      </p:sp>
    </p:spTree>
    <p:extLst>
      <p:ext uri="{BB962C8B-B14F-4D97-AF65-F5344CB8AC3E}">
        <p14:creationId xmlns:p14="http://schemas.microsoft.com/office/powerpoint/2010/main" val="3864992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Рисунок 223" descr="Изображение выглядит как человек, ноутбук, внутренний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787533C7-1207-96F7-F676-801973508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4362450"/>
            <a:ext cx="2743200" cy="1638300"/>
          </a:xfrm>
          <a:prstGeom prst="rect">
            <a:avLst/>
          </a:prstGeom>
        </p:spPr>
      </p:pic>
      <p:pic>
        <p:nvPicPr>
          <p:cNvPr id="224" name="Рисунок 224">
            <a:extLst>
              <a:ext uri="{FF2B5EF4-FFF2-40B4-BE49-F238E27FC236}">
                <a16:creationId xmlns:a16="http://schemas.microsoft.com/office/drawing/2014/main" id="{A6ACA331-052E-6214-7B2B-40337AF1B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925" y="4335780"/>
            <a:ext cx="2743200" cy="1682115"/>
          </a:xfrm>
          <a:prstGeom prst="rect">
            <a:avLst/>
          </a:prstGeom>
        </p:spPr>
      </p:pic>
      <p:pic>
        <p:nvPicPr>
          <p:cNvPr id="225" name="Рисунок 225" descr="Изображение выглядит как пол, человек, внутренний, толпа&#10;&#10;Автоматически созданное описание">
            <a:extLst>
              <a:ext uri="{FF2B5EF4-FFF2-40B4-BE49-F238E27FC236}">
                <a16:creationId xmlns:a16="http://schemas.microsoft.com/office/drawing/2014/main" id="{2DD3BE82-E40C-6E5C-5DB9-71F83E201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0" y="4362450"/>
            <a:ext cx="2771775" cy="1638300"/>
          </a:xfrm>
          <a:prstGeom prst="rect">
            <a:avLst/>
          </a:prstGeom>
        </p:spPr>
      </p:pic>
      <p:pic>
        <p:nvPicPr>
          <p:cNvPr id="226" name="Рисунок 226" descr="Изображение выглядит как текст, люди, толпа&#10;&#10;Автоматически созданное описание">
            <a:extLst>
              <a:ext uri="{FF2B5EF4-FFF2-40B4-BE49-F238E27FC236}">
                <a16:creationId xmlns:a16="http://schemas.microsoft.com/office/drawing/2014/main" id="{B49308E7-41BB-99AF-9149-96DEB993D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1650" y="4338638"/>
            <a:ext cx="2771775" cy="1685925"/>
          </a:xfrm>
          <a:prstGeom prst="rect">
            <a:avLst/>
          </a:prstGeom>
        </p:spPr>
      </p:pic>
      <p:sp>
        <p:nvSpPr>
          <p:cNvPr id="227" name="TextBox 226">
            <a:extLst>
              <a:ext uri="{FF2B5EF4-FFF2-40B4-BE49-F238E27FC236}">
                <a16:creationId xmlns:a16="http://schemas.microsoft.com/office/drawing/2014/main" id="{4FE6251F-52D8-187C-7DBA-0D89387F482B}"/>
              </a:ext>
            </a:extLst>
          </p:cNvPr>
          <p:cNvSpPr txBox="1"/>
          <p:nvPr/>
        </p:nvSpPr>
        <p:spPr>
          <a:xfrm>
            <a:off x="161924" y="6191249"/>
            <a:ext cx="26193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>
                <a:ea typeface="+mn-lt"/>
                <a:cs typeface="+mn-lt"/>
              </a:rPr>
              <a:t>1. The Start-Up Group</a:t>
            </a:r>
            <a:endParaRPr lang="ru-RU" dirty="0"/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D94F11C6-7073-90DD-09BB-B7AA6BF04999}"/>
              </a:ext>
            </a:extLst>
          </p:cNvPr>
          <p:cNvSpPr txBox="1"/>
          <p:nvPr/>
        </p:nvSpPr>
        <p:spPr>
          <a:xfrm>
            <a:off x="3209925" y="6162675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2. </a:t>
            </a:r>
            <a:r>
              <a:rPr lang="en-US" dirty="0">
                <a:ea typeface="+mn-lt"/>
                <a:cs typeface="+mn-lt"/>
              </a:rPr>
              <a:t>The 'Up-and-Running' Group</a:t>
            </a:r>
            <a:endParaRPr lang="ru-RU" dirty="0"/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12CDFE81-5FC4-3AD7-89C4-4623B33A79BD}"/>
              </a:ext>
            </a:extLst>
          </p:cNvPr>
          <p:cNvSpPr txBox="1"/>
          <p:nvPr/>
        </p:nvSpPr>
        <p:spPr>
          <a:xfrm>
            <a:off x="6315075" y="6162675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3. </a:t>
            </a:r>
            <a:r>
              <a:rPr lang="en-US" dirty="0">
                <a:ea typeface="+mn-lt"/>
                <a:cs typeface="+mn-lt"/>
              </a:rPr>
              <a:t>The Small-but-Established Group</a:t>
            </a:r>
            <a:endParaRPr lang="ru-RU" dirty="0"/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DF084458-6212-752E-7CA1-78AFBD3CD202}"/>
              </a:ext>
            </a:extLst>
          </p:cNvPr>
          <p:cNvSpPr txBox="1"/>
          <p:nvPr/>
        </p:nvSpPr>
        <p:spPr>
          <a:xfrm>
            <a:off x="9420225" y="61626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4. The Empire </a:t>
            </a:r>
            <a:endParaRPr lang="ru-RU" dirty="0"/>
          </a:p>
        </p:txBody>
      </p:sp>
      <p:graphicFrame>
        <p:nvGraphicFramePr>
          <p:cNvPr id="232" name="Объект 2">
            <a:extLst>
              <a:ext uri="{FF2B5EF4-FFF2-40B4-BE49-F238E27FC236}">
                <a16:creationId xmlns:a16="http://schemas.microsoft.com/office/drawing/2014/main" id="{934BB3A9-75B6-47FF-7684-58BF361B89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567896"/>
              </p:ext>
            </p:extLst>
          </p:nvPr>
        </p:nvGraphicFramePr>
        <p:xfrm>
          <a:off x="1352549" y="72878"/>
          <a:ext cx="9486901" cy="4003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74" name="Рисунок 274">
            <a:extLst>
              <a:ext uri="{FF2B5EF4-FFF2-40B4-BE49-F238E27FC236}">
                <a16:creationId xmlns:a16="http://schemas.microsoft.com/office/drawing/2014/main" id="{18E739C9-FDD4-E3E8-2543-D01D6E37C6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76388" y="138113"/>
            <a:ext cx="1362075" cy="1143000"/>
          </a:xfrm>
          <a:prstGeom prst="rect">
            <a:avLst/>
          </a:prstGeom>
        </p:spPr>
      </p:pic>
      <p:pic>
        <p:nvPicPr>
          <p:cNvPr id="275" name="Рисунок 27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11D9B1C-79CE-9236-4931-F905CD4BD6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14500" y="1532227"/>
            <a:ext cx="1228725" cy="1078921"/>
          </a:xfrm>
          <a:prstGeom prst="rect">
            <a:avLst/>
          </a:prstGeom>
        </p:spPr>
      </p:pic>
      <p:pic>
        <p:nvPicPr>
          <p:cNvPr id="276" name="Рисунок 276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A61103C-D1F3-7E19-8164-39FFCC2E19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28763" y="2843213"/>
            <a:ext cx="14097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37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CA7196-CAF1-4234-8849-E335F0BC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0"/>
            <a:ext cx="47244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17AF24C-70B7-D4F3-56A1-AB3DDBE6D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89" y="1394460"/>
            <a:ext cx="6096000" cy="406908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E8ABF85-D617-10A4-1E84-DAF2AA504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3476" y="1348007"/>
            <a:ext cx="3390899" cy="45016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ru-RU" dirty="0">
              <a:ea typeface="+mj-lt"/>
              <a:cs typeface="+mj-lt"/>
            </a:endParaRPr>
          </a:p>
          <a:p>
            <a:pPr marL="0" indent="0">
              <a:buNone/>
            </a:pPr>
            <a:endParaRPr lang="ru-RU" dirty="0">
              <a:ea typeface="+mj-lt"/>
              <a:cs typeface="+mj-lt"/>
            </a:endParaRPr>
          </a:p>
          <a:p>
            <a:pPr marL="0" indent="0">
              <a:buNone/>
            </a:pPr>
            <a:r>
              <a:rPr lang="ru-RU" dirty="0" err="1">
                <a:ea typeface="+mj-lt"/>
                <a:cs typeface="+mj-lt"/>
              </a:rPr>
              <a:t>According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to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our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previous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discussion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about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research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groups</a:t>
            </a:r>
            <a:r>
              <a:rPr lang="ru-RU" dirty="0">
                <a:ea typeface="+mj-lt"/>
                <a:cs typeface="+mj-lt"/>
              </a:rPr>
              <a:t>, </a:t>
            </a:r>
            <a:r>
              <a:rPr lang="ru-RU" dirty="0" err="1">
                <a:ea typeface="+mj-lt"/>
                <a:cs typeface="+mj-lt"/>
              </a:rPr>
              <a:t>please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explain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which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group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you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consider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to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be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the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best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for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you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in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the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context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of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your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research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topic</a:t>
            </a:r>
            <a:r>
              <a:rPr lang="ru-RU" dirty="0">
                <a:ea typeface="+mj-lt"/>
                <a:cs typeface="+mj-lt"/>
              </a:rPr>
              <a:t>.</a:t>
            </a:r>
            <a:endParaRPr lang="ru-RU"/>
          </a:p>
          <a:p>
            <a:endParaRPr lang="ru-RU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47A0714A-AAA8-F188-F6DC-29ECE5C60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988" y="2738438"/>
            <a:ext cx="1181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81307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RegularSeedLeftStep">
      <a:dk1>
        <a:srgbClr val="000000"/>
      </a:dk1>
      <a:lt1>
        <a:srgbClr val="FFFFFF"/>
      </a:lt1>
      <a:dk2>
        <a:srgbClr val="2B1C31"/>
      </a:dk2>
      <a:lt2>
        <a:srgbClr val="F0F3F3"/>
      </a:lt2>
      <a:accent1>
        <a:srgbClr val="D53B42"/>
      </a:accent1>
      <a:accent2>
        <a:srgbClr val="C32971"/>
      </a:accent2>
      <a:accent3>
        <a:srgbClr val="D53BC3"/>
      </a:accent3>
      <a:accent4>
        <a:srgbClr val="9529C3"/>
      </a:accent4>
      <a:accent5>
        <a:srgbClr val="663BD5"/>
      </a:accent5>
      <a:accent6>
        <a:srgbClr val="2E42C5"/>
      </a:accent6>
      <a:hlink>
        <a:srgbClr val="339A95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ClassicFrameVTI</vt:lpstr>
      <vt:lpstr> Research Groups: Pluses and Pitfalls</vt:lpstr>
      <vt:lpstr>Презентация PowerPoint</vt:lpstr>
      <vt:lpstr>"Nothing great was ever achieved without Enthusiasm."</vt:lpstr>
      <vt:lpstr>Презентация PowerPoint</vt:lpstr>
      <vt:lpstr>CHapter 1.  Choosing a Research Group: Pluses and Pitfalls</vt:lpstr>
      <vt:lpstr>Gardener's group analysis</vt:lpstr>
      <vt:lpstr>Gardener's group  is the best for  people who: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445</cp:revision>
  <dcterms:created xsi:type="dcterms:W3CDTF">2022-11-01T13:50:36Z</dcterms:created>
  <dcterms:modified xsi:type="dcterms:W3CDTF">2022-11-02T22:35:09Z</dcterms:modified>
</cp:coreProperties>
</file>