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72" r:id="rId5"/>
    <p:sldId id="260" r:id="rId6"/>
    <p:sldId id="288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61" r:id="rId23"/>
    <p:sldId id="263" r:id="rId24"/>
    <p:sldId id="270" r:id="rId25"/>
    <p:sldId id="264" r:id="rId26"/>
    <p:sldId id="265" r:id="rId27"/>
    <p:sldId id="266" r:id="rId28"/>
    <p:sldId id="289" r:id="rId29"/>
    <p:sldId id="267" r:id="rId30"/>
    <p:sldId id="268" r:id="rId31"/>
    <p:sldId id="271" r:id="rId32"/>
    <p:sldId id="258" r:id="rId33"/>
  </p:sldIdLst>
  <p:sldSz cx="10439400" cy="7559675"/>
  <p:notesSz cx="6858000" cy="9144000"/>
  <p:defaultTextStyle>
    <a:defPPr>
      <a:defRPr lang="ru-RU"/>
    </a:defPPr>
    <a:lvl1pPr marL="0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1pPr>
    <a:lvl2pPr marL="514259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2pPr>
    <a:lvl3pPr marL="1028517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3pPr>
    <a:lvl4pPr marL="1542776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4pPr>
    <a:lvl5pPr marL="2057034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5pPr>
    <a:lvl6pPr marL="2571293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6pPr>
    <a:lvl7pPr marL="3085551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7pPr>
    <a:lvl8pPr marL="3599810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8pPr>
    <a:lvl9pPr marL="4114068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20" y="576"/>
      </p:cViewPr>
      <p:guideLst>
        <p:guide orient="horz" pos="2381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15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26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1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6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53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8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99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6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5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3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70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4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37FA-42D9-4BA9-951A-A181B17F8078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700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7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121"/>
            <a:ext cx="10439400" cy="76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Алгоритм адресного розміщення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4860"/>
            <a:ext cx="8724900" cy="44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Алгоритм адресного розміщення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6273"/>
            <a:ext cx="8813800" cy="46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Алгоритм адресного розміщення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7179"/>
            <a:ext cx="8915400" cy="47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Алгоритм адресного розміщення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6034"/>
            <a:ext cx="9194800" cy="475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Закриті конкурсні пропозиції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1787"/>
            <a:ext cx="9067800" cy="47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Закриті конкурсні пропозиції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2941"/>
            <a:ext cx="8763000" cy="496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Закриті конкурсні пропозиції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64"/>
            <a:ext cx="8737600" cy="50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8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Відкриті конкурсні пропозиції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1861"/>
            <a:ext cx="8712200" cy="49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Відкриті конкурсні пропозиції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9264"/>
            <a:ext cx="8890000" cy="506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Відкриті конкурсні пропозиції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9219"/>
            <a:ext cx="8864600" cy="49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514350"/>
            <a:ext cx="67246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ОСНОВНІ ПОЛОЖЕННЯ ПРАВИЛ ПРИЙОМУ  </a:t>
            </a:r>
            <a:b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uk-UA" sz="4800" dirty="0" smtClean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</a:t>
            </a:r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аціонального</a:t>
            </a:r>
            <a:r>
              <a:rPr lang="en-US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університету «Чернігівська політехніка</a:t>
            </a:r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 у 2021 році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91478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Порівнянн</a:t>
            </a:r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 алгоритмів зарахування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1928"/>
            <a:ext cx="8763000" cy="491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0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Порівнянн</a:t>
            </a:r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 алгоритмів зарахування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6552"/>
            <a:ext cx="8750300" cy="47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Етапи вступної компанії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1" y="1839432"/>
            <a:ext cx="687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defRPr/>
            </a:pPr>
            <a:endParaRPr lang="uk-UA" sz="3600" dirty="0"/>
          </a:p>
        </p:txBody>
      </p:sp>
      <p:graphicFrame>
        <p:nvGraphicFramePr>
          <p:cNvPr id="7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662098"/>
              </p:ext>
            </p:extLst>
          </p:nvPr>
        </p:nvGraphicFramePr>
        <p:xfrm>
          <a:off x="258763" y="1340114"/>
          <a:ext cx="7608888" cy="6064141"/>
        </p:xfrm>
        <a:graphic>
          <a:graphicData uri="http://schemas.openxmlformats.org/drawingml/2006/table">
            <a:tbl>
              <a:tblPr/>
              <a:tblGrid>
                <a:gridCol w="3909167"/>
                <a:gridCol w="3699721"/>
              </a:tblGrid>
              <a:tr h="529789">
                <a:tc>
                  <a:txBody>
                    <a:bodyPr/>
                    <a:lstStyle>
                      <a:lvl1pPr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Етапи вступної компанії</a:t>
                      </a:r>
                      <a:endParaRPr kumimoji="0" lang="uk-UA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Денна форма навчання</a:t>
                      </a:r>
                      <a:endParaRPr kumimoji="0" lang="uk-UA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698">
                <a:tc>
                  <a:txBody>
                    <a:bodyPr/>
                    <a:lstStyle>
                      <a:lvl1pPr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Реєстрація електронних кабінетів вступників</a:t>
                      </a:r>
                      <a:endParaRPr kumimoji="0" lang="uk-UA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 01 </a:t>
                      </a: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липня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698">
                <a:tc>
                  <a:txBody>
                    <a:bodyPr/>
                    <a:lstStyle>
                      <a:lvl1pPr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Початок прийому заяв та документів</a:t>
                      </a:r>
                      <a:endParaRPr kumimoji="0" lang="uk-UA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</a:t>
                      </a: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липня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496">
                <a:tc>
                  <a:txBody>
                    <a:bodyPr/>
                    <a:lstStyle>
                      <a:lvl1pPr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Закінчення прийому заяв та документів від осіб, які не складають вступних випробувань </a:t>
                      </a:r>
                      <a:endParaRPr kumimoji="0" lang="uk-UA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18-00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 </a:t>
                      </a: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липня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1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Строки проведення університетом творчих конкурсів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 липня — 13 липня 2021 р. (на місця держзамовлення)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липня — 23 липня 2021 р. (на контрактні місця)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7540">
                <a:tc>
                  <a:txBody>
                    <a:bodyPr/>
                    <a:lstStyle>
                      <a:lvl1pPr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Оголошення рекомендацій на місця держзамовлення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tabLst>
                          <a:tab pos="122238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tabLst>
                          <a:tab pos="122238" algn="l"/>
                        </a:tabLst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122238" algn="l"/>
                        </a:tabLst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 липня </a:t>
                      </a:r>
                      <a:endParaRPr kumimoji="0" lang="uk-UA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7540">
                <a:tc>
                  <a:txBody>
                    <a:bodyPr/>
                    <a:lstStyle>
                      <a:lvl1pPr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Останній термін подачі оригіналів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tabLst>
                          <a:tab pos="122238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tabLst>
                          <a:tab pos="122238" algn="l"/>
                        </a:tabLst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122238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2238" algn="l"/>
                        </a:tabLst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18-00 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2238" algn="l"/>
                        </a:tabLst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 серпня</a:t>
                      </a:r>
                      <a:endParaRPr kumimoji="0" lang="uk-UA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3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Конкурсна сума </a:t>
            </a:r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балів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51" y="1469069"/>
            <a:ext cx="6877050" cy="548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  <a:tabLst>
                <a:tab pos="0" algn="l"/>
              </a:tabLst>
            </a:pPr>
            <a:r>
              <a:rPr lang="uk-UA" altLang="ru-RU" sz="2800" dirty="0">
                <a:solidFill>
                  <a:prstClr val="black"/>
                </a:solidFill>
                <a:latin typeface="Verdana"/>
              </a:rPr>
              <a:t>Конкурсний бал обчислюється шляхом додавання балів:</a:t>
            </a:r>
          </a:p>
          <a:p>
            <a:pPr marL="265113" lvl="0" indent="-265113" defTabSz="914400" fontAlgn="base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endParaRPr lang="uk-UA" altLang="ru-RU" sz="2800" dirty="0">
              <a:solidFill>
                <a:prstClr val="black"/>
              </a:solidFill>
              <a:latin typeface="Verdana"/>
            </a:endParaRPr>
          </a:p>
          <a:p>
            <a:pPr marL="265113" lvl="0" indent="-265113" defTabSz="914400" fontAlgn="base">
              <a:spcBef>
                <a:spcPts val="250"/>
              </a:spcBef>
              <a:spcAft>
                <a:spcPts val="1200"/>
              </a:spcAft>
              <a:buClr>
                <a:srgbClr val="F07F09"/>
              </a:buClr>
              <a:buSzPct val="80000"/>
              <a:buFont typeface="Wingdings" panose="05000000000000000000" pitchFamily="2" charset="2"/>
              <a:buChar char="q"/>
            </a:pPr>
            <a:r>
              <a:rPr lang="uk-UA" altLang="ru-RU" sz="2800" dirty="0">
                <a:solidFill>
                  <a:prstClr val="black"/>
                </a:solidFill>
                <a:latin typeface="Verdana"/>
              </a:rPr>
              <a:t> результатів ЗНО з трьох конкурсних предметів, </a:t>
            </a:r>
          </a:p>
          <a:p>
            <a:pPr marL="265113" lvl="0" indent="-265113" defTabSz="914400" fontAlgn="base">
              <a:spcBef>
                <a:spcPts val="250"/>
              </a:spcBef>
              <a:spcAft>
                <a:spcPts val="1200"/>
              </a:spcAft>
              <a:buClr>
                <a:srgbClr val="F07F09"/>
              </a:buClr>
              <a:buSzPct val="80000"/>
              <a:buFont typeface="Wingdings" panose="05000000000000000000" pitchFamily="2" charset="2"/>
              <a:buChar char="q"/>
            </a:pPr>
            <a:r>
              <a:rPr lang="uk-UA" altLang="ru-RU" sz="2800" dirty="0">
                <a:solidFill>
                  <a:prstClr val="black"/>
                </a:solidFill>
                <a:latin typeface="Verdana"/>
              </a:rPr>
              <a:t>середнього бала документа (додатка до документа) про повну загальну середню </a:t>
            </a:r>
            <a:r>
              <a:rPr lang="uk-UA" altLang="ru-RU" sz="2800" dirty="0" smtClean="0">
                <a:solidFill>
                  <a:prstClr val="black"/>
                </a:solidFill>
                <a:latin typeface="Verdana"/>
              </a:rPr>
              <a:t>освіту</a:t>
            </a:r>
            <a:endParaRPr lang="en-US" altLang="ru-RU" sz="2800" dirty="0" smtClean="0">
              <a:solidFill>
                <a:prstClr val="black"/>
              </a:solidFill>
              <a:latin typeface="Verdana"/>
            </a:endParaRPr>
          </a:p>
          <a:p>
            <a:pPr lvl="0" defTabSz="914400" fontAlgn="base">
              <a:spcBef>
                <a:spcPts val="250"/>
              </a:spcBef>
              <a:spcAft>
                <a:spcPts val="1200"/>
              </a:spcAft>
              <a:buClr>
                <a:srgbClr val="F07F09"/>
              </a:buClr>
              <a:buSzPct val="80000"/>
            </a:pPr>
            <a:r>
              <a:rPr lang="uk-UA" sz="2800" dirty="0" smtClean="0">
                <a:solidFill>
                  <a:prstClr val="black"/>
                </a:solidFill>
                <a:latin typeface="Verdana"/>
                <a:cs typeface="Times New Roman" pitchFamily="18" charset="0"/>
              </a:rPr>
              <a:t>помножених на відповідні вагові коефіцієнти</a:t>
            </a:r>
            <a:endParaRPr lang="en-US" sz="2800" dirty="0">
              <a:solidFill>
                <a:prstClr val="black"/>
              </a:solidFill>
              <a:latin typeface="Verdana"/>
              <a:cs typeface="Times New Roman" pitchFamily="18" charset="0"/>
            </a:endParaRPr>
          </a:p>
          <a:p>
            <a:pPr lvl="0" defTabSz="914400" fontAlgn="base">
              <a:spcBef>
                <a:spcPts val="250"/>
              </a:spcBef>
              <a:spcAft>
                <a:spcPts val="1200"/>
              </a:spcAft>
              <a:buClr>
                <a:srgbClr val="F07F09"/>
              </a:buClr>
              <a:buSzPct val="80000"/>
            </a:pP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30793" cy="7559675"/>
          </a:xfrm>
        </p:spPr>
      </p:pic>
    </p:spTree>
    <p:extLst>
      <p:ext uri="{BB962C8B-B14F-4D97-AF65-F5344CB8AC3E}">
        <p14:creationId xmlns:p14="http://schemas.microsoft.com/office/powerpoint/2010/main" val="7464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Конкурсна сума </a:t>
            </a:r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балів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252" y="1148347"/>
            <a:ext cx="75184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altLang="ru-RU" sz="2800" dirty="0">
                <a:latin typeface="Times New Roman" pitchFamily="18" charset="0"/>
                <a:cs typeface="Times New Roman" pitchFamily="18" charset="0"/>
              </a:rPr>
              <a:t>Конкурсний бал обчислюється шляхом додавання балів:</a:t>
            </a:r>
          </a:p>
          <a:p>
            <a:pPr>
              <a:defRPr/>
            </a:pPr>
            <a:endParaRPr lang="uk-UA" alt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КБ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К1 × П1 + К2 × П2 + К3 × П3 + К4 × А</a:t>
            </a:r>
            <a:r>
              <a:rPr lang="uk-UA" alt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uk-UA" alt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alt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defRPr/>
            </a:pPr>
            <a:r>
              <a:rPr lang="uk-UA" altLang="ru-RU" sz="2800" dirty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uk-UA" altLang="ru-RU" sz="2800" dirty="0" smtClean="0">
                <a:latin typeface="Times New Roman" pitchFamily="18" charset="0"/>
                <a:cs typeface="Times New Roman" pitchFamily="18" charset="0"/>
              </a:rPr>
              <a:t>П1 </a:t>
            </a:r>
            <a:r>
              <a:rPr lang="uk-UA" altLang="ru-RU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altLang="ru-RU" sz="2800" dirty="0" smtClean="0">
                <a:latin typeface="Times New Roman" pitchFamily="18" charset="0"/>
                <a:cs typeface="Times New Roman" pitchFamily="18" charset="0"/>
              </a:rPr>
              <a:t>результати ЗНО з української мови та літератури (української мови)</a:t>
            </a:r>
            <a:endParaRPr lang="uk-UA" alt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altLang="ru-RU" sz="2800" dirty="0" smtClean="0">
                <a:latin typeface="Times New Roman" pitchFamily="18" charset="0"/>
                <a:cs typeface="Times New Roman" pitchFamily="18" charset="0"/>
              </a:rPr>
              <a:t>П2 – результати ЗНО з другого (фахового) предмета </a:t>
            </a:r>
            <a:endParaRPr lang="uk-UA" alt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altLang="ru-RU" sz="2800" dirty="0" smtClean="0">
                <a:latin typeface="Times New Roman" pitchFamily="18" charset="0"/>
                <a:cs typeface="Times New Roman" pitchFamily="18" charset="0"/>
              </a:rPr>
              <a:t>П3 – результати ЗНО з третього предмету на вибір </a:t>
            </a:r>
          </a:p>
          <a:p>
            <a:pPr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alt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середній бал документа про повну загальну середню освіту, переведений у шкалу від 100 до 200 балів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1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Вагові </a:t>
            </a:r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коефіцієнти</a:t>
            </a:r>
          </a:p>
        </p:txBody>
      </p:sp>
      <p:graphicFrame>
        <p:nvGraphicFramePr>
          <p:cNvPr id="6" name="Group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530567"/>
              </p:ext>
            </p:extLst>
          </p:nvPr>
        </p:nvGraphicFramePr>
        <p:xfrm>
          <a:off x="133350" y="1801332"/>
          <a:ext cx="8208963" cy="3715580"/>
        </p:xfrm>
        <a:graphic>
          <a:graphicData uri="http://schemas.openxmlformats.org/drawingml/2006/table">
            <a:tbl>
              <a:tblPr/>
              <a:tblGrid>
                <a:gridCol w="6445250"/>
                <a:gridCol w="1763713"/>
              </a:tblGrid>
              <a:tr h="763587"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Складові конкурсного бала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Ваговий </a:t>
                      </a:r>
                    </a:p>
                    <a:p>
                      <a:pPr marL="265113" marR="0" lvl="0" indent="-2651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</a:t>
                      </a:r>
                      <a:endParaRPr kumimoji="0" lang="uk-UA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763"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 (Українська мова)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0,35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763"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Предмет, що визначений профільним, для певної спеціальності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763"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Третій предмет 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763"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Середній бал документа про повну середню освіту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701"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5113" indent="-265113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265113" marR="0" lvl="0" indent="-265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kumimoji="0" lang="uk-UA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2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Значення коефіцієнтів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058538"/>
            <a:ext cx="728344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200" dirty="0"/>
              <a:t>Остаточно конкурсний бал множиться на регіональний (РК), галузевий (ГК) та сільський (СК) коефіцієнти шляхом його множення на їх добуток, причому: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uk-UA" sz="2200" dirty="0"/>
              <a:t>РК дорівнює 1,04;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uk-UA" sz="2200" dirty="0"/>
              <a:t>ГК дорівнює 1,02 для поданих заяв з пріоритетністю 1 та 2 на інженерно-технічні і аграрні спеціальності, та 1,00 в інших випадках;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uk-UA" sz="2200" dirty="0"/>
              <a:t>СК дорівнює 1,02 для осіб, зареєстрованих у селах не менше двох років до дня завершення подачі заяв про вступ та які здобули повну загальну середню освіту у закладах освіти, що знаходяться на території сіл, у рік вступу (1,05 – на інженерно-технічні і аграрні спеціальності), та 1,00 в інших випадках</a:t>
            </a:r>
          </a:p>
          <a:p>
            <a:pPr>
              <a:defRPr/>
            </a:pPr>
            <a:endParaRPr lang="uk-UA" sz="2200" dirty="0"/>
          </a:p>
          <a:p>
            <a:pPr>
              <a:defRPr/>
            </a:pPr>
            <a:r>
              <a:rPr lang="uk-UA" sz="2200" dirty="0"/>
              <a:t>Якщо після помноження на коефіцієнти конкурсний бал перевищує 200, то він встановлюється таким, що дорівнює 200</a:t>
            </a:r>
          </a:p>
        </p:txBody>
      </p:sp>
    </p:spTree>
    <p:extLst>
      <p:ext uri="{BB962C8B-B14F-4D97-AF65-F5344CB8AC3E}">
        <p14:creationId xmlns:p14="http://schemas.microsoft.com/office/powerpoint/2010/main" val="54036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650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Прохідні бали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770891"/>
              </p:ext>
            </p:extLst>
          </p:nvPr>
        </p:nvGraphicFramePr>
        <p:xfrm>
          <a:off x="2276848" y="955538"/>
          <a:ext cx="5275286" cy="6656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2978"/>
                <a:gridCol w="863272"/>
                <a:gridCol w="694518"/>
                <a:gridCol w="694518"/>
              </a:tblGrid>
              <a:tr h="136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2019 рік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2020 рік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2021 рік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574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051 Економіка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071 Облік і оподаткування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072 Фінанси, банківська справа та страхування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187,9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177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181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189,1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186,1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182,1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191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187,9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428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073 Менеджмент	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076 Підприємництво, торгівля та біржова діяльність	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176,8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177,7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188,6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182,2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187,4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187,2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101 Екологія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164,3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171,4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181 Харчові технології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157,1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143,1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428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073 Менеджмент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075 Маркетинг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073 Менеджмент креативних індустрій та </a:t>
                      </a:r>
                      <a:r>
                        <a:rPr lang="uk-UA" sz="900" dirty="0" err="1">
                          <a:effectLst/>
                        </a:rPr>
                        <a:t>соц</a:t>
                      </a:r>
                      <a:r>
                        <a:rPr lang="uk-UA" sz="900" dirty="0">
                          <a:effectLst/>
                        </a:rPr>
                        <a:t>. інновацій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176,8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177,6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180,3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188,6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183,6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187,4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188,3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191,8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242 Туризм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180,8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186,2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79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121 Інженерія програмного забезпечення	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r>
                        <a:rPr lang="uk-UA" sz="900" dirty="0" smtClean="0">
                          <a:effectLst/>
                        </a:rPr>
                        <a:t>123 </a:t>
                      </a:r>
                      <a:r>
                        <a:rPr lang="uk-UA" sz="900" dirty="0">
                          <a:effectLst/>
                        </a:rPr>
                        <a:t>Комп’ютерна інженерія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125 </a:t>
                      </a:r>
                      <a:r>
                        <a:rPr lang="uk-UA" sz="900" dirty="0" err="1">
                          <a:effectLst/>
                        </a:rPr>
                        <a:t>Кібербезпека</a:t>
                      </a:r>
                      <a:r>
                        <a:rPr lang="uk-UA" sz="900" dirty="0">
                          <a:effectLst/>
                        </a:rPr>
                        <a:t>	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141 Електроенергетика, електротехніка та електромеханіка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152 Метрологія та інформаційно-вимірювальна техніка	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r>
                        <a:rPr lang="uk-UA" sz="900" dirty="0" smtClean="0">
                          <a:effectLst/>
                        </a:rPr>
                        <a:t>171 </a:t>
                      </a:r>
                      <a:r>
                        <a:rPr lang="uk-UA" sz="900" dirty="0">
                          <a:effectLst/>
                        </a:rPr>
                        <a:t>Електроніка	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172 Телекомунікації та радіотехніка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181,8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172,3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172,9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131,3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134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154,9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143,9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186,2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163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170,1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130,5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146,6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142,4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147,7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189,6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173,5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180,2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147,2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147,4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158,3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156,7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154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131 Прикладна механіка	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131 Комп’ютерні системи проектування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133 Галузеве машинобудування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192 Будівництво та цивільна інженерія	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187 Деревообробні та меблеві технології	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132,6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130,9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125,1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134,5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118,1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125,7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127,7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125,6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136,9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129,8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142,8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148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149,9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162,4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138,7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191 Архітектура та містобудування	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189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177,4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188,6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274 Автомобільний транспорт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140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135,2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144,1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900">
                          <a:effectLst/>
                        </a:rPr>
                        <a:t>022 Дизайн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183,4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179,1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185,3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192 Будівництво та цивільна інженерія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134,5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136,9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193 Геодезія та землеустрій	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164,3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169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172,1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201 Агрономія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141,7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132,2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152,8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205 Лісове господарство	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134,6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140,1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152,4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081 Право	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186,9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187,9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192,5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017 Фізична культура і спорт	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180,3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174,2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231 Соціальна робота	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165,5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173,9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227 Фізична терапія, ерготерапія	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162,8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168,3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165,2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  <a:tr h="13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281 Публічне управління та адміністрування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184,2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182,7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86" marR="4768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3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Документи, що подаються при вступі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51" y="1827234"/>
            <a:ext cx="68770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7688" lvl="1" indent="-200025" algn="just" defTabSz="914400" fontAlgn="base">
              <a:spcBef>
                <a:spcPts val="250"/>
              </a:spcBef>
              <a:spcAft>
                <a:spcPts val="1800"/>
              </a:spcAft>
              <a:buClr>
                <a:srgbClr val="F07F09"/>
              </a:buClr>
              <a:buSzPct val="100000"/>
              <a:buFont typeface="Wingdings" panose="05000000000000000000" pitchFamily="2" charset="2"/>
              <a:buChar char="q"/>
            </a:pPr>
            <a:r>
              <a:rPr lang="uk-UA" altLang="ru-RU" sz="1900" dirty="0">
                <a:solidFill>
                  <a:prstClr val="black"/>
                </a:solidFill>
                <a:latin typeface="Verdana"/>
              </a:rPr>
              <a:t>документ державного зразка про раніше здобутий освітній (освітньо-кваліфікаційний) рівень, на основі якого здійснюється вступ, і додаток до нього; </a:t>
            </a:r>
          </a:p>
          <a:p>
            <a:pPr marL="547688" lvl="1" indent="-200025" algn="just" defTabSz="914400" fontAlgn="base">
              <a:spcBef>
                <a:spcPts val="250"/>
              </a:spcBef>
              <a:spcAft>
                <a:spcPts val="1800"/>
              </a:spcAft>
              <a:buClr>
                <a:srgbClr val="F07F09"/>
              </a:buClr>
              <a:buSzPct val="100000"/>
              <a:buFont typeface="Wingdings" panose="05000000000000000000" pitchFamily="2" charset="2"/>
              <a:buChar char="q"/>
            </a:pPr>
            <a:r>
              <a:rPr lang="uk-UA" altLang="ru-RU" sz="1900" dirty="0">
                <a:solidFill>
                  <a:prstClr val="black"/>
                </a:solidFill>
                <a:latin typeface="Verdana"/>
              </a:rPr>
              <a:t>сертифікат (сертифікати) Українського центру оцінювання якості освіти (для вступників на основі повної загальної середньої освіти</a:t>
            </a:r>
            <a:r>
              <a:rPr lang="uk-UA" altLang="ru-RU" sz="1900" dirty="0" smtClean="0">
                <a:solidFill>
                  <a:prstClr val="black"/>
                </a:solidFill>
                <a:latin typeface="Verdana"/>
              </a:rPr>
              <a:t>);</a:t>
            </a:r>
            <a:endParaRPr lang="en-US" altLang="ru-RU" sz="1900" dirty="0">
              <a:solidFill>
                <a:prstClr val="black"/>
              </a:solidFill>
              <a:latin typeface="Verdana"/>
            </a:endParaRPr>
          </a:p>
          <a:p>
            <a:pPr marL="547688" lvl="1" indent="-200025" algn="just" defTabSz="914400" fontAlgn="base">
              <a:spcBef>
                <a:spcPts val="250"/>
              </a:spcBef>
              <a:spcAft>
                <a:spcPts val="1800"/>
              </a:spcAft>
              <a:buClr>
                <a:srgbClr val="F07F09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ru-RU" sz="1900" dirty="0">
                <a:solidFill>
                  <a:prstClr val="black"/>
                </a:solidFill>
                <a:latin typeface="Verdana"/>
              </a:rPr>
              <a:t> </a:t>
            </a:r>
            <a:r>
              <a:rPr lang="uk-UA" altLang="ru-RU" sz="1900" dirty="0">
                <a:solidFill>
                  <a:prstClr val="black"/>
                </a:solidFill>
                <a:latin typeface="Verdana"/>
              </a:rPr>
              <a:t>копія документа, що посвідчує особу;</a:t>
            </a:r>
          </a:p>
          <a:p>
            <a:pPr marL="547688" lvl="1" indent="-200025" algn="just" defTabSz="914400" fontAlgn="base">
              <a:spcBef>
                <a:spcPts val="250"/>
              </a:spcBef>
              <a:spcAft>
                <a:spcPts val="1800"/>
              </a:spcAft>
              <a:buClr>
                <a:srgbClr val="F07F09"/>
              </a:buClr>
              <a:buSzPct val="100000"/>
              <a:buFont typeface="Wingdings" panose="05000000000000000000" pitchFamily="2" charset="2"/>
              <a:buChar char="q"/>
            </a:pPr>
            <a:r>
              <a:rPr lang="uk-UA" altLang="ru-RU" sz="1900" dirty="0">
                <a:solidFill>
                  <a:prstClr val="black"/>
                </a:solidFill>
                <a:latin typeface="Verdana"/>
              </a:rPr>
              <a:t>чотири кольорових фотокарток розміром 3 х 4 см.</a:t>
            </a:r>
          </a:p>
          <a:p>
            <a:pPr lvl="0" algn="ctr" defTabSz="914400" fontAlgn="base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uk-UA" altLang="ru-RU" sz="2400" dirty="0" smtClean="0">
                <a:solidFill>
                  <a:prstClr val="black"/>
                </a:solidFill>
                <a:latin typeface="Verdana"/>
              </a:rPr>
              <a:t>Оригінали документів при участі в конкурсі подаються вступником лише один раз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Варто звернути увагу!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" y="1839432"/>
            <a:ext cx="7181851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uk-UA" alt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Можна складати 5 предметів ЗНО</a:t>
            </a:r>
          </a:p>
          <a:p>
            <a:pPr marL="266700" indent="-2667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uk-UA" alt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Можна подати до п’яти заяв на бюджет. Чисельність заяв на контракт – до 30</a:t>
            </a:r>
          </a:p>
          <a:p>
            <a:pPr marL="266700" indent="-2667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uk-UA" alt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вступу на бюджет необхідно мати конкурсний бал </a:t>
            </a:r>
            <a:r>
              <a:rPr lang="uk-UA" alt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менше 125</a:t>
            </a:r>
            <a:r>
              <a:rPr lang="uk-UA" alt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 Для вступу на спеціальності 081 «Право» і 281 «Публічне управління та адміністрування» конкурсний бал </a:t>
            </a:r>
            <a:r>
              <a:rPr lang="uk-UA" alt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може бути менше 140 балів</a:t>
            </a:r>
          </a:p>
          <a:p>
            <a:pPr marL="266700" indent="-2667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uk-UA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вступу на базі диплома молодшого спеціаліста треба складати ЗНО </a:t>
            </a:r>
            <a:r>
              <a:rPr lang="uk-UA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 двох предметів</a:t>
            </a:r>
            <a:endParaRPr lang="uk-UA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3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1" y="12993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Консультаційний пункт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351" y="856983"/>
            <a:ext cx="6877050" cy="671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допомоги вступникам в нашому університеті буде діяти консультаційний пункт.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Наші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змогу надати всю необхідну інформацію щодо вступу до нашого університету;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допоможуть при реєстрації і подачі заяв до інших вишів, незалежно від їх географічного положення;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проконсультують щодо ймовірності вступу на певну спеціальність, спираючись на досвід минулих років;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зможуть відповісти на всі Ваші питання щодо особливостей спеціальностей і змісту освіти;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підкажуть про наступні дії протягом приймальної кампанії.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uk-UA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Консультаційний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діє в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 корпусі університету </a:t>
            </a:r>
            <a:endParaRPr lang="uk-UA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Чернігів, вул. Шевченка,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95, к. 100, 248).</a:t>
            </a:r>
            <a:endParaRPr lang="uk-UA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29875" cy="7416800"/>
          </a:xfrm>
        </p:spPr>
      </p:pic>
    </p:spTree>
    <p:extLst>
      <p:ext uri="{BB962C8B-B14F-4D97-AF65-F5344CB8AC3E}">
        <p14:creationId xmlns:p14="http://schemas.microsoft.com/office/powerpoint/2010/main" val="6547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1060"/>
            <a:ext cx="10744200" cy="7601796"/>
          </a:xfrm>
          <a:prstGeom prst="rect">
            <a:avLst/>
          </a:prstGeom>
        </p:spPr>
      </p:pic>
      <p:sp>
        <p:nvSpPr>
          <p:cNvPr id="5" name="Rectangle 3"/>
          <p:cNvSpPr txBox="1">
            <a:spLocks/>
          </p:cNvSpPr>
          <p:nvPr/>
        </p:nvSpPr>
        <p:spPr>
          <a:xfrm>
            <a:off x="2408238" y="242888"/>
            <a:ext cx="8183562" cy="216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itchFamily="18" charset="2"/>
              <a:buNone/>
            </a:pPr>
            <a:r>
              <a:rPr lang="uk-UA" altLang="ru-RU" sz="2400" dirty="0" smtClean="0">
                <a:latin typeface="Times New Roman" pitchFamily="18" charset="0"/>
              </a:rPr>
              <a:t>З питаннями звертайтеся до Приймальної комісії </a:t>
            </a:r>
          </a:p>
          <a:p>
            <a:pPr algn="ctr">
              <a:buFont typeface="Wingdings 2" pitchFamily="18" charset="2"/>
              <a:buNone/>
            </a:pPr>
            <a:r>
              <a:rPr lang="uk-UA" altLang="ru-RU" sz="2400" dirty="0" smtClean="0">
                <a:latin typeface="Times New Roman" pitchFamily="18" charset="0"/>
              </a:rPr>
              <a:t>(</a:t>
            </a:r>
            <a:r>
              <a:rPr lang="uk-UA" altLang="ru-RU" sz="2400" b="1" i="1" dirty="0" smtClean="0">
                <a:latin typeface="Times New Roman" pitchFamily="18" charset="0"/>
              </a:rPr>
              <a:t>к. </a:t>
            </a:r>
            <a:r>
              <a:rPr lang="uk-UA" altLang="ru-RU" sz="2400" b="1" i="1" dirty="0" smtClean="0">
                <a:latin typeface="Times New Roman" pitchFamily="18" charset="0"/>
              </a:rPr>
              <a:t>101, </a:t>
            </a:r>
            <a:r>
              <a:rPr lang="uk-UA" altLang="ru-RU" sz="2400" b="1" i="1" dirty="0" smtClean="0">
                <a:latin typeface="Times New Roman" pitchFamily="18" charset="0"/>
              </a:rPr>
              <a:t>248</a:t>
            </a:r>
            <a:r>
              <a:rPr lang="uk-UA" altLang="ru-RU" sz="2400" dirty="0" smtClean="0">
                <a:latin typeface="Times New Roman" pitchFamily="18" charset="0"/>
              </a:rPr>
              <a:t>), або за телефонами </a:t>
            </a:r>
            <a:r>
              <a:rPr lang="uk-UA" altLang="ru-RU" sz="2400" b="1" i="1" dirty="0" smtClean="0">
                <a:latin typeface="Times New Roman" pitchFamily="18" charset="0"/>
              </a:rPr>
              <a:t>665-200, 665-201</a:t>
            </a:r>
          </a:p>
          <a:p>
            <a:pPr algn="ctr">
              <a:buFont typeface="Wingdings 2" pitchFamily="18" charset="2"/>
              <a:buNone/>
            </a:pPr>
            <a:r>
              <a:rPr lang="uk-UA" altLang="ru-RU" sz="2400" b="1" i="1" dirty="0" smtClean="0">
                <a:latin typeface="Times New Roman" pitchFamily="18" charset="0"/>
              </a:rPr>
              <a:t>(063) 949-97-47, (068) 068-72-60</a:t>
            </a:r>
            <a:r>
              <a:rPr lang="uk-UA" altLang="ru-RU" b="1" i="1" dirty="0" smtClean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6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Поради щодо ЗНО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55600" y="1062669"/>
            <a:ext cx="7181851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7688" lvl="1" indent="-200025" algn="just" defTabSz="914400" fontAlgn="base">
              <a:spcBef>
                <a:spcPts val="250"/>
              </a:spcBef>
              <a:spcAft>
                <a:spcPts val="1800"/>
              </a:spcAft>
              <a:buClr>
                <a:srgbClr val="F07F09"/>
              </a:buClr>
              <a:buSzPct val="100000"/>
              <a:buFont typeface="Wingdings" panose="05000000000000000000" pitchFamily="2" charset="2"/>
              <a:buChar char="q"/>
            </a:pPr>
            <a:r>
              <a:rPr lang="uk-UA" altLang="ru-RU" sz="2400" dirty="0" smtClean="0">
                <a:solidFill>
                  <a:prstClr val="black"/>
                </a:solidFill>
                <a:latin typeface="Verdana"/>
              </a:rPr>
              <a:t>Реєстрація для участі у пробному ЗНО буде проводитися у січні 2022 року. Відвідайте </a:t>
            </a:r>
            <a:r>
              <a:rPr lang="uk-UA" altLang="ru-RU" sz="2400" dirty="0">
                <a:solidFill>
                  <a:prstClr val="black"/>
                </a:solidFill>
                <a:latin typeface="Verdana"/>
              </a:rPr>
              <a:t>пробне </a:t>
            </a:r>
            <a:r>
              <a:rPr lang="uk-UA" altLang="ru-RU" sz="2400" dirty="0" smtClean="0">
                <a:solidFill>
                  <a:prstClr val="black"/>
                </a:solidFill>
                <a:latin typeface="Verdana"/>
              </a:rPr>
              <a:t>тестування!</a:t>
            </a:r>
            <a:endParaRPr lang="uk-UA" altLang="ru-RU" sz="2400" dirty="0">
              <a:solidFill>
                <a:prstClr val="black"/>
              </a:solidFill>
              <a:latin typeface="Verdana"/>
            </a:endParaRPr>
          </a:p>
          <a:p>
            <a:pPr marL="547688" lvl="1" indent="-200025" algn="just" defTabSz="914400" fontAlgn="base">
              <a:spcBef>
                <a:spcPts val="250"/>
              </a:spcBef>
              <a:spcAft>
                <a:spcPts val="1800"/>
              </a:spcAft>
              <a:buClr>
                <a:srgbClr val="F07F09"/>
              </a:buClr>
              <a:buSzPct val="100000"/>
              <a:buFont typeface="Wingdings" panose="05000000000000000000" pitchFamily="2" charset="2"/>
              <a:buChar char="q"/>
            </a:pPr>
            <a:r>
              <a:rPr lang="uk-UA" altLang="ru-RU" sz="2400" dirty="0">
                <a:solidFill>
                  <a:prstClr val="black"/>
                </a:solidFill>
                <a:latin typeface="Verdana"/>
              </a:rPr>
              <a:t>Реєстрація для участі у зовнішньому незалежному оцінюванні триватиме </a:t>
            </a:r>
            <a:r>
              <a:rPr lang="uk-UA" altLang="ru-RU" sz="2400" dirty="0" smtClean="0">
                <a:solidFill>
                  <a:prstClr val="black"/>
                </a:solidFill>
                <a:latin typeface="Verdana"/>
              </a:rPr>
              <a:t>у лютому 2022 </a:t>
            </a:r>
            <a:r>
              <a:rPr lang="uk-UA" altLang="ru-RU" sz="2400" dirty="0">
                <a:solidFill>
                  <a:prstClr val="black"/>
                </a:solidFill>
                <a:latin typeface="Verdana"/>
              </a:rPr>
              <a:t>року. Зареєструватися можна або самостійно, або у нашому Консультаційному центрі.</a:t>
            </a:r>
          </a:p>
          <a:p>
            <a:pPr marL="547688" lvl="1" indent="-200025" algn="just" defTabSz="914400" fontAlgn="base">
              <a:spcBef>
                <a:spcPts val="250"/>
              </a:spcBef>
              <a:spcAft>
                <a:spcPts val="1800"/>
              </a:spcAft>
              <a:buClr>
                <a:srgbClr val="F07F09"/>
              </a:buClr>
              <a:buSzPct val="100000"/>
              <a:buFont typeface="Wingdings" panose="05000000000000000000" pitchFamily="2" charset="2"/>
              <a:buChar char="q"/>
            </a:pPr>
            <a:r>
              <a:rPr lang="uk-UA" altLang="ru-RU" sz="2400" dirty="0">
                <a:solidFill>
                  <a:prstClr val="black"/>
                </a:solidFill>
                <a:latin typeface="Verdana"/>
              </a:rPr>
              <a:t>Перед реєстрацією варто пересвідчитися, які предмети треба складати для </a:t>
            </a:r>
            <a:r>
              <a:rPr lang="uk-UA" altLang="ru-RU" sz="2400" dirty="0" smtClean="0">
                <a:solidFill>
                  <a:prstClr val="black"/>
                </a:solidFill>
                <a:latin typeface="Verdana"/>
              </a:rPr>
              <a:t>вступу!</a:t>
            </a:r>
            <a:endParaRPr lang="uk-UA" altLang="ru-RU" sz="2400" dirty="0">
              <a:solidFill>
                <a:prstClr val="black"/>
              </a:solidFill>
              <a:latin typeface="Verdana"/>
            </a:endParaRPr>
          </a:p>
          <a:p>
            <a:pPr marL="547688" lvl="1" indent="-200025" algn="just" defTabSz="914400" fontAlgn="base">
              <a:spcBef>
                <a:spcPts val="250"/>
              </a:spcBef>
              <a:spcAft>
                <a:spcPts val="1800"/>
              </a:spcAft>
              <a:buClr>
                <a:srgbClr val="F07F09"/>
              </a:buClr>
              <a:buSzPct val="100000"/>
              <a:buFont typeface="Wingdings" panose="05000000000000000000" pitchFamily="2" charset="2"/>
              <a:buChar char="q"/>
            </a:pPr>
            <a:r>
              <a:rPr lang="uk-UA" altLang="ru-RU" sz="2400" dirty="0" smtClean="0">
                <a:solidFill>
                  <a:prstClr val="black"/>
                </a:solidFill>
                <a:latin typeface="Verdana"/>
              </a:rPr>
              <a:t>Варто складати </a:t>
            </a:r>
            <a:r>
              <a:rPr lang="uk-UA" altLang="ru-RU" sz="2400" dirty="0">
                <a:solidFill>
                  <a:prstClr val="black"/>
                </a:solidFill>
                <a:latin typeface="Verdana"/>
              </a:rPr>
              <a:t>в</a:t>
            </a:r>
            <a:r>
              <a:rPr lang="uk-UA" altLang="ru-RU" sz="2400" dirty="0" smtClean="0">
                <a:solidFill>
                  <a:prstClr val="black"/>
                </a:solidFill>
                <a:latin typeface="Verdana"/>
              </a:rPr>
              <a:t>сі п</a:t>
            </a:r>
            <a:r>
              <a:rPr lang="en-US" altLang="ru-RU" sz="2400" dirty="0" smtClean="0">
                <a:solidFill>
                  <a:prstClr val="black"/>
                </a:solidFill>
                <a:latin typeface="Verdana"/>
              </a:rPr>
              <a:t>’</a:t>
            </a:r>
            <a:r>
              <a:rPr lang="uk-UA" altLang="ru-RU" sz="2400" dirty="0" smtClean="0">
                <a:solidFill>
                  <a:prstClr val="black"/>
                </a:solidFill>
                <a:latin typeface="Verdana"/>
              </a:rPr>
              <a:t>ять предметів! </a:t>
            </a:r>
            <a:endParaRPr lang="uk-UA" altLang="ru-RU" sz="2400" dirty="0">
              <a:solidFill>
                <a:prstClr val="black"/>
              </a:solidFill>
              <a:latin typeface="Verdana"/>
            </a:endParaRPr>
          </a:p>
          <a:p>
            <a:pPr marL="547688" lvl="1" indent="-200025" algn="just" defTabSz="914400" fontAlgn="base">
              <a:spcBef>
                <a:spcPts val="250"/>
              </a:spcBef>
              <a:spcAft>
                <a:spcPts val="1800"/>
              </a:spcAft>
              <a:buClr>
                <a:srgbClr val="F07F09"/>
              </a:buClr>
              <a:buSzPct val="100000"/>
              <a:buFont typeface="Wingdings" panose="05000000000000000000" pitchFamily="2" charset="2"/>
              <a:buChar char="q"/>
            </a:pPr>
            <a:r>
              <a:rPr lang="uk-UA" altLang="ru-RU" sz="2400" dirty="0">
                <a:solidFill>
                  <a:prstClr val="black"/>
                </a:solidFill>
                <a:latin typeface="Verdana"/>
              </a:rPr>
              <a:t>Не забувайте про математику і фізику!</a:t>
            </a:r>
          </a:p>
        </p:txBody>
      </p:sp>
    </p:spTree>
    <p:extLst>
      <p:ext uri="{BB962C8B-B14F-4D97-AF65-F5344CB8AC3E}">
        <p14:creationId xmlns:p14="http://schemas.microsoft.com/office/powerpoint/2010/main" val="132647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Пріоритетність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1" y="1839432"/>
            <a:ext cx="6877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defRPr/>
            </a:pPr>
            <a:r>
              <a:rPr lang="uk-UA" altLang="ru-RU" sz="3600" dirty="0" smtClean="0">
                <a:latin typeface="Times New Roman" pitchFamily="18" charset="0"/>
                <a:cs typeface="Times New Roman" pitchFamily="18" charset="0"/>
              </a:rPr>
              <a:t>Під час подання заяв про участь у конкурсному відборі вступник зазначає у кожній заяві пріоритетність цієї заяви по відношенню до інших поданих ним заяв, при цьому “1” позначає найвищу пріоритетність</a:t>
            </a: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0092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Широкий конкурс і адресне розміщення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45" y="1801332"/>
            <a:ext cx="4012031" cy="3023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910" y="1817578"/>
            <a:ext cx="3937862" cy="2991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835" y="4562094"/>
            <a:ext cx="3978441" cy="29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Принципи широкого конкурсу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5072"/>
            <a:ext cx="9182100" cy="446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1" y="231672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Принципи широкого конкурсу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1093"/>
            <a:ext cx="8801100" cy="446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3" y="0"/>
            <a:ext cx="10498533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1672"/>
            <a:ext cx="786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Алгоритм адресного розміщення</a:t>
            </a:r>
            <a:endParaRPr lang="uk-UA" sz="4800" dirty="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6427"/>
            <a:ext cx="9055100" cy="451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</TotalTime>
  <Words>900</Words>
  <Application>Microsoft Office PowerPoint</Application>
  <PresentationFormat>Произвольный</PresentationFormat>
  <Paragraphs>274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User</cp:lastModifiedBy>
  <cp:revision>74</cp:revision>
  <dcterms:created xsi:type="dcterms:W3CDTF">2020-08-27T11:47:34Z</dcterms:created>
  <dcterms:modified xsi:type="dcterms:W3CDTF">2021-09-15T09:40:03Z</dcterms:modified>
</cp:coreProperties>
</file>