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6" r:id="rId3"/>
    <p:sldId id="274" r:id="rId4"/>
    <p:sldId id="280" r:id="rId5"/>
    <p:sldId id="279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11"/>
    <a:srgbClr val="006600"/>
    <a:srgbClr val="1D370B"/>
    <a:srgbClr val="142608"/>
    <a:srgbClr val="000099"/>
    <a:srgbClr val="19300A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93F0-0875-4318-8CAA-BC68927FB032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AE16-6398-420E-921B-D65B878AA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6354-6AD7-4CC3-A200-F74DB76D3B8D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2490-2458-4E0B-8084-63FD6E64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E86B-0DEA-4FD8-96C1-F656D2641F06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3C44-EFB0-40DA-8DA1-7485D81C6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64DE-98DB-4A19-B96B-055048121E20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D41C-026A-4B3A-8E36-6A4B8DED4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06C4-6DA5-455C-BD03-82DBB494B775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EAEF-B517-42FE-B523-E63CB6EAC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52CB-D8DA-4161-B808-9331C883DADE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B97E-078A-4195-A2E0-2723E90DF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556D-BDAD-42B9-AAA6-F2B716B697B7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26C4-202E-4145-B198-7571426E7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2C2F-A100-4D4C-8BEB-52EF82F979B8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11E1-AEA2-4903-B18B-EADAF7492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422C-3C2B-439A-B7EC-C2C11915DE09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A9B9-0426-485E-AF7B-9CF70730C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332B-16A7-4AED-99F4-D152722A8388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11A8-5A31-4CCF-8583-3D23F6B53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CA2B-6C4F-4BDB-8E24-BCD214ECBC32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D588-698F-4A07-A4E4-87742205A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991A-58A3-4E90-AA0A-3B578D4042D1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96B6-128B-40D6-8A04-1D40F612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5C61-F02C-4D34-9FEB-073841A69FE1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402F-3568-4CA9-9850-6A04C1D7F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85AA-02E4-4D22-B812-62A2B3DB7268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3C33-CC3F-4FD8-B985-DBCC66187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D861-FABC-45D8-9B56-9052632BA1CC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F866-875B-426D-985A-813919024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115E-CAA9-4CC9-835B-1A4E79F4539B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A7A5-FDE2-4725-B220-E968B925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Клацніть, щоб редагувати стиль зразка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Клацніть, щоб відредагувати стилі зразків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CA536-CE84-44F3-9AED-8B9BFDF90ADE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02C44-9C81-4661-959A-09D836DE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12" r:id="rId11"/>
    <p:sldLayoutId id="2147483701" r:id="rId12"/>
    <p:sldLayoutId id="2147483713" r:id="rId13"/>
    <p:sldLayoutId id="2147483700" r:id="rId14"/>
    <p:sldLayoutId id="2147483699" r:id="rId15"/>
    <p:sldLayoutId id="214748369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nyatkachenko2000@gmail.com" TargetMode="External"/><Relationship Id="rId2" Type="http://schemas.openxmlformats.org/officeDocument/2006/relationships/hyperlink" Target="mailto:lena.trizna510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38" y="-1182688"/>
            <a:ext cx="6297612" cy="68722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Науковий гурток </a:t>
            </a:r>
            <a:b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АГРАРНИХ ТЕХНОЛОГІЙ </a:t>
            </a:r>
            <a:b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 </a:t>
            </a:r>
            <a:b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ЛІСОВОГО ГОСПОДАРСТВА</a:t>
            </a:r>
            <a:endParaRPr lang="ru-RU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434" name="AutoShape 5" descr="23847176_1564981566894408_7237946037195101445_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5" name="Picture 7" descr="23847176_1564981566894408_7237946037195101445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1069975"/>
            <a:ext cx="48069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677863" y="609600"/>
            <a:ext cx="8202612" cy="406400"/>
          </a:xfrm>
        </p:spPr>
        <p:txBody>
          <a:bodyPr/>
          <a:lstStyle/>
          <a:p>
            <a:pPr algn="ctr" eaLnBrk="1" hangingPunct="1"/>
            <a:endParaRPr lang="ru-RU" b="1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34950" y="0"/>
            <a:ext cx="9521825" cy="3268663"/>
          </a:xfrm>
        </p:spPr>
        <p:txBody>
          <a:bodyPr/>
          <a:lstStyle/>
          <a:p>
            <a:pPr algn="ctr" eaLnBrk="1" hangingPunct="1"/>
            <a:r>
              <a:rPr lang="uk-UA" sz="2400" smtClean="0">
                <a:solidFill>
                  <a:srgbClr val="006600"/>
                </a:solidFill>
                <a:latin typeface="Times New Roman" pitchFamily="18" charset="0"/>
              </a:rPr>
              <a:t>Науковий гурток </a:t>
            </a: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АГРАРНИХ ТЕХНОЛОГІЙ ТА ЛІСОВОГО ГОСПОДАРСТВА</a:t>
            </a:r>
            <a:r>
              <a:rPr lang="uk-UA" sz="2400" smtClean="0">
                <a:solidFill>
                  <a:srgbClr val="006600"/>
                </a:solidFill>
                <a:latin typeface="Times New Roman" pitchFamily="18" charset="0"/>
              </a:rPr>
              <a:t> був створений на кафедрі АТЛГ в </a:t>
            </a: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2017 році.</a:t>
            </a:r>
          </a:p>
          <a:p>
            <a:pPr algn="ctr" eaLnBrk="1" hangingPunct="1"/>
            <a:r>
              <a:rPr lang="uk-UA" sz="2400" smtClean="0">
                <a:solidFill>
                  <a:srgbClr val="006600"/>
                </a:solidFill>
                <a:latin typeface="Times New Roman" pitchFamily="18" charset="0"/>
              </a:rPr>
              <a:t>Керівник наукового гуртка старший викладач кафедри аграрних технологій та лісового господарства </a:t>
            </a: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Чмель Олена Петрівна</a:t>
            </a:r>
          </a:p>
          <a:p>
            <a:pPr algn="ctr" eaLnBrk="1" hangingPunct="1"/>
            <a:r>
              <a:rPr lang="uk-UA" sz="2400" smtClean="0">
                <a:solidFill>
                  <a:srgbClr val="006600"/>
                </a:solidFill>
                <a:latin typeface="Times New Roman" pitchFamily="18" charset="0"/>
              </a:rPr>
              <a:t>Староста наукового гуртка здобувач вищої освіти групи ЛС-171 </a:t>
            </a: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Ткаченко Євгеній</a:t>
            </a:r>
          </a:p>
          <a:p>
            <a:pPr algn="ctr" eaLnBrk="1" hangingPunct="1"/>
            <a:r>
              <a:rPr lang="uk-UA" sz="2400" smtClean="0">
                <a:solidFill>
                  <a:srgbClr val="006600"/>
                </a:solidFill>
                <a:latin typeface="Times New Roman" pitchFamily="18" charset="0"/>
              </a:rPr>
              <a:t>На 2020 рік членами гуртка є 25 здобувачів вищої освіти,що навчаються за спеціальностями 2</a:t>
            </a:r>
            <a:r>
              <a:rPr lang="uk-UA" sz="2400" smtClean="0">
                <a:solidFill>
                  <a:srgbClr val="006600"/>
                </a:solidFill>
                <a:latin typeface="Arial" charset="0"/>
              </a:rPr>
              <a:t>01</a:t>
            </a:r>
            <a:r>
              <a:rPr lang="uk-UA" sz="2400" smtClean="0">
                <a:solidFill>
                  <a:srgbClr val="006600"/>
                </a:solidFill>
                <a:latin typeface="Times New Roman" pitchFamily="18" charset="0"/>
              </a:rPr>
              <a:t> “Агрономія”  та 205 “Лісове                                                                                                                           господарства”</a:t>
            </a:r>
            <a:r>
              <a:rPr lang="uk-UA" sz="200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200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9459" name="Picture 4" descr="87154789_2854331597959392_1895675968907902976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370840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75429344_2604847729574448_8470163566320680960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776663"/>
            <a:ext cx="38608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71546145_2508280935897795_676238675155091456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300" y="4478338"/>
            <a:ext cx="26543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049338"/>
            <a:ext cx="10972800" cy="5033962"/>
          </a:xfrm>
        </p:spPr>
        <p:txBody>
          <a:bodyPr/>
          <a:lstStyle/>
          <a:p>
            <a:r>
              <a:rPr lang="uk-UA" altLang="ru-RU" sz="2400" b="1" smtClean="0">
                <a:solidFill>
                  <a:srgbClr val="004811"/>
                </a:solidFill>
              </a:rPr>
              <a:t>Оптимізація зелених зон тер</a:t>
            </a:r>
            <a:r>
              <a:rPr lang="ru-RU" altLang="ru-RU" sz="2400" b="1" smtClean="0">
                <a:solidFill>
                  <a:srgbClr val="004811"/>
                </a:solidFill>
              </a:rPr>
              <a:t>и</a:t>
            </a:r>
            <a:r>
              <a:rPr lang="uk-UA" altLang="ru-RU" sz="2400" b="1" smtClean="0">
                <a:solidFill>
                  <a:srgbClr val="004811"/>
                </a:solidFill>
              </a:rPr>
              <a:t>торій Чернігівського Полісся</a:t>
            </a:r>
            <a:r>
              <a:rPr lang="uk-UA" altLang="ru-RU" sz="2400" b="1" smtClean="0">
                <a:solidFill>
                  <a:srgbClr val="004811"/>
                </a:solidFill>
                <a:latin typeface="Times New Roman" pitchFamily="18" charset="0"/>
              </a:rPr>
              <a:t>;</a:t>
            </a:r>
          </a:p>
          <a:p>
            <a:r>
              <a:rPr lang="ru-RU" altLang="ru-RU" sz="2400" b="1" smtClean="0">
                <a:solidFill>
                  <a:srgbClr val="004811"/>
                </a:solidFill>
              </a:rPr>
              <a:t>Дослідження способів досягнення збалансованого </a:t>
            </a:r>
          </a:p>
          <a:p>
            <a:pPr>
              <a:buFont typeface="Wingdings 3" pitchFamily="18" charset="2"/>
              <a:buNone/>
            </a:pPr>
            <a:r>
              <a:rPr lang="ru-RU" altLang="ru-RU" sz="2400" b="1" smtClean="0">
                <a:solidFill>
                  <a:srgbClr val="004811"/>
                </a:solidFill>
              </a:rPr>
              <a:t>    мінерального живлення соняшнику в зоні </a:t>
            </a:r>
            <a:r>
              <a:rPr lang="uk-UA" altLang="ru-RU" sz="2400" b="1" smtClean="0">
                <a:solidFill>
                  <a:srgbClr val="004811"/>
                </a:solidFill>
              </a:rPr>
              <a:t>Полісся України</a:t>
            </a:r>
            <a:r>
              <a:rPr lang="uk-UA" altLang="ru-RU" sz="2400" b="1" smtClean="0">
                <a:solidFill>
                  <a:srgbClr val="004811"/>
                </a:solidFill>
                <a:latin typeface="Times New Roman" pitchFamily="18" charset="0"/>
              </a:rPr>
              <a:t>;</a:t>
            </a:r>
          </a:p>
          <a:p>
            <a:r>
              <a:rPr lang="ru-RU" altLang="ru-RU" sz="2400" b="1" smtClean="0">
                <a:solidFill>
                  <a:srgbClr val="004811"/>
                </a:solidFill>
              </a:rPr>
              <a:t>Дослідження впливу на урожайність пшениці мікробних препаратів при передпосівній обробці насіння</a:t>
            </a:r>
            <a:r>
              <a:rPr lang="uk-UA" altLang="ru-RU" sz="2400" b="1" smtClean="0">
                <a:solidFill>
                  <a:srgbClr val="004811"/>
                </a:solidFill>
                <a:latin typeface="Times New Roman" pitchFamily="18" charset="0"/>
              </a:rPr>
              <a:t>;</a:t>
            </a:r>
          </a:p>
          <a:p>
            <a:r>
              <a:rPr lang="ru-RU" altLang="ru-RU" sz="2400" b="1" smtClean="0">
                <a:solidFill>
                  <a:srgbClr val="004811"/>
                </a:solidFill>
              </a:rPr>
              <a:t>Вивчення інтенсивних технологій вирощування сільськогосподарських культур в умовах Полісся</a:t>
            </a:r>
            <a:r>
              <a:rPr lang="uk-UA" altLang="ru-RU" sz="2400" b="1" smtClean="0">
                <a:solidFill>
                  <a:srgbClr val="004811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 3" pitchFamily="18" charset="2"/>
              <a:buNone/>
            </a:pPr>
            <a:r>
              <a:rPr lang="ru-RU" altLang="ru-RU" sz="2400" b="1" smtClean="0">
                <a:solidFill>
                  <a:srgbClr val="000099"/>
                </a:solidFill>
                <a:latin typeface="Times New Roman" pitchFamily="18" charset="0"/>
              </a:rPr>
              <a:t>Виконання стаціонарних накових досліджень проводять</a:t>
            </a:r>
          </a:p>
          <a:p>
            <a:pPr>
              <a:buFont typeface="Wingdings 3" pitchFamily="18" charset="2"/>
              <a:buNone/>
            </a:pPr>
            <a:r>
              <a:rPr lang="ru-RU" altLang="ru-RU" sz="2400" b="1" smtClean="0">
                <a:solidFill>
                  <a:srgbClr val="000099"/>
                </a:solidFill>
                <a:latin typeface="Times New Roman" pitchFamily="18" charset="0"/>
              </a:rPr>
              <a:t> на НВД «Деснянка» та СОК «Фортуна»</a:t>
            </a:r>
            <a:endParaRPr lang="uk-UA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2" name="Скругленный прямоугольник 5"/>
          <p:cNvSpPr>
            <a:spLocks noChangeArrowheads="1"/>
          </p:cNvSpPr>
          <p:nvPr/>
        </p:nvSpPr>
        <p:spPr bwMode="auto">
          <a:xfrm>
            <a:off x="-177800" y="-161925"/>
            <a:ext cx="10960100" cy="1260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altLang="ru-RU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1463"/>
            <a:ext cx="11569700" cy="609600"/>
          </a:xfrm>
        </p:spPr>
        <p:txBody>
          <a:bodyPr anchor="ctr"/>
          <a:lstStyle/>
          <a:p>
            <a:pPr eaLnBrk="1" hangingPunct="1"/>
            <a:r>
              <a:rPr lang="uk-UA" altLang="ru-RU" sz="4000" b="1" smtClean="0">
                <a:solidFill>
                  <a:srgbClr val="6600CC"/>
                </a:solidFill>
                <a:latin typeface="Times New Roman" pitchFamily="18" charset="0"/>
              </a:rPr>
              <a:t>Напрямки наукової роботи гуртка АТЛГ:</a:t>
            </a:r>
            <a:r>
              <a:rPr lang="en-US" altLang="ru-RU" smtClean="0">
                <a:solidFill>
                  <a:srgbClr val="FF0000"/>
                </a:solidFill>
              </a:rPr>
              <a:t/>
            </a:r>
            <a:br>
              <a:rPr lang="en-US" altLang="ru-RU" smtClean="0">
                <a:solidFill>
                  <a:srgbClr val="FF0000"/>
                </a:solidFill>
              </a:rPr>
            </a:br>
            <a:endParaRPr lang="en-US" altLang="ru-RU" smtClean="0">
              <a:solidFill>
                <a:srgbClr val="FF0000"/>
              </a:solidFill>
            </a:endParaRPr>
          </a:p>
        </p:txBody>
      </p:sp>
      <p:pic>
        <p:nvPicPr>
          <p:cNvPr id="20484" name="Picture 6" descr="121818315_3574370572622154_7947149844825312728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600" y="4649788"/>
            <a:ext cx="294481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121016245_3529666323759246_8004955701973050241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1113" y="0"/>
            <a:ext cx="1781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9" descr="На изображении может находиться: цветок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7" name="Picture 10" descr="122504078_3582248705167674_5381035967444645582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5195888"/>
            <a:ext cx="16827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57870538_2232220616837163_8899375672732942336_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5650" y="3035300"/>
            <a:ext cx="238125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55901998_2201426429916582_6780417183173312512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9300" y="5200650"/>
            <a:ext cx="2476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622300" y="230188"/>
            <a:ext cx="8596313" cy="1320800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6600"/>
                </a:solidFill>
              </a:rPr>
              <a:t>В разі виникнення питань або пропозицій звертатись:</a:t>
            </a:r>
            <a:br>
              <a:rPr lang="uk-UA" sz="3200" smtClean="0">
                <a:solidFill>
                  <a:srgbClr val="006600"/>
                </a:solidFill>
              </a:rPr>
            </a:br>
            <a:endParaRPr lang="ru-RU" sz="3200" smtClean="0">
              <a:solidFill>
                <a:srgbClr val="006600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606425" y="1528763"/>
            <a:ext cx="8596313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3200" smtClean="0">
                <a:solidFill>
                  <a:srgbClr val="000099"/>
                </a:solidFill>
              </a:rPr>
              <a:t>Чмель Олена Петрівна  +38(066) 274 21 64, </a:t>
            </a:r>
            <a:r>
              <a:rPr lang="en-US" sz="3200" smtClean="0">
                <a:solidFill>
                  <a:srgbClr val="000099"/>
                </a:solidFill>
              </a:rPr>
              <a:t>e-mail</a:t>
            </a:r>
            <a:r>
              <a:rPr lang="ru-RU" sz="3200" smtClean="0">
                <a:solidFill>
                  <a:srgbClr val="000099"/>
                </a:solidFill>
              </a:rPr>
              <a:t>:</a:t>
            </a:r>
            <a:r>
              <a:rPr lang="en-US" sz="3200" smtClean="0">
                <a:solidFill>
                  <a:srgbClr val="000099"/>
                </a:solidFill>
              </a:rPr>
              <a:t> </a:t>
            </a:r>
            <a:r>
              <a:rPr lang="en-US" sz="3200" b="1" smtClean="0">
                <a:solidFill>
                  <a:srgbClr val="000099"/>
                </a:solidFill>
                <a:hlinkClick r:id="rId2"/>
              </a:rPr>
              <a:t>lena.trizna510@gmail.com</a:t>
            </a:r>
            <a:endParaRPr lang="ru-RU" sz="3200" b="1" smtClean="0">
              <a:solidFill>
                <a:srgbClr val="000099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ru-RU" sz="3200" smtClean="0">
                <a:solidFill>
                  <a:srgbClr val="000099"/>
                </a:solidFill>
              </a:rPr>
              <a:t>Ткаченко </a:t>
            </a:r>
            <a:r>
              <a:rPr lang="uk-UA" sz="3200" smtClean="0">
                <a:solidFill>
                  <a:srgbClr val="000099"/>
                </a:solidFill>
              </a:rPr>
              <a:t>Євгеній  +38(097) 625 62 18, </a:t>
            </a:r>
            <a:endParaRPr lang="en-US" sz="3200" smtClean="0">
              <a:solidFill>
                <a:srgbClr val="000099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3200" smtClean="0">
                <a:solidFill>
                  <a:srgbClr val="000099"/>
                </a:solidFill>
              </a:rPr>
              <a:t>e-mail</a:t>
            </a:r>
            <a:r>
              <a:rPr lang="ru-RU" sz="3200" smtClean="0">
                <a:solidFill>
                  <a:srgbClr val="000099"/>
                </a:solidFill>
              </a:rPr>
              <a:t>:</a:t>
            </a:r>
            <a:r>
              <a:rPr lang="en-US" sz="3200" smtClean="0">
                <a:solidFill>
                  <a:srgbClr val="000099"/>
                </a:solidFill>
              </a:rPr>
              <a:t> </a:t>
            </a:r>
            <a:r>
              <a:rPr lang="en-US" sz="3200" b="1" smtClean="0">
                <a:solidFill>
                  <a:schemeClr val="accent2"/>
                </a:solidFill>
                <a:hlinkClick r:id="rId3"/>
              </a:rPr>
              <a:t>jenyatkachenko2000@gmail.com</a:t>
            </a:r>
            <a:endParaRPr lang="en-US" sz="3200" b="1" smtClean="0">
              <a:solidFill>
                <a:schemeClr val="accent2"/>
              </a:solidFill>
            </a:endParaRPr>
          </a:p>
          <a:p>
            <a:pPr>
              <a:buFont typeface="Wingdings 3" pitchFamily="18" charset="2"/>
              <a:buNone/>
            </a:pPr>
            <a:endParaRPr lang="ru-RU" sz="3200" b="1" smtClean="0">
              <a:solidFill>
                <a:schemeClr val="accent2"/>
              </a:solidFill>
            </a:endParaRPr>
          </a:p>
        </p:txBody>
      </p:sp>
      <p:pic>
        <p:nvPicPr>
          <p:cNvPr id="21507" name="Picture 4" descr="a0b4c261a207146c0ffa393e5bca1ba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3989388"/>
            <a:ext cx="91519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904875" y="4930775"/>
            <a:ext cx="85963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50863" y="754063"/>
            <a:ext cx="8723312" cy="5287962"/>
          </a:xfrm>
        </p:spPr>
        <p:txBody>
          <a:bodyPr/>
          <a:lstStyle/>
          <a:p>
            <a:pPr algn="ctr"/>
            <a:endParaRPr lang="uk-UA" sz="44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endParaRPr lang="uk-UA" sz="44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uk-UA" sz="6000" b="1" smtClean="0">
                <a:solidFill>
                  <a:schemeClr val="accent2"/>
                </a:solidFill>
                <a:latin typeface="Times New Roman" pitchFamily="18" charset="0"/>
              </a:rPr>
              <a:t>Дякую за увагу!</a:t>
            </a:r>
            <a:endParaRPr lang="ru-RU" sz="60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471</TotalTime>
  <Words>147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Trebuchet MS</vt:lpstr>
      <vt:lpstr>Wingdings 3</vt:lpstr>
      <vt:lpstr>Calibri</vt:lpstr>
      <vt:lpstr>Times New Roman</vt:lpstr>
      <vt:lpstr>Грань</vt:lpstr>
      <vt:lpstr>Грань</vt:lpstr>
      <vt:lpstr>Грань</vt:lpstr>
      <vt:lpstr>Грань</vt:lpstr>
      <vt:lpstr>Науковий гурток  АГРАРНИХ ТЕХНОЛОГІЙ  ТА  ЛІСОВОГО ГОСПОДАРСТВА</vt:lpstr>
      <vt:lpstr>Слайд 2</vt:lpstr>
      <vt:lpstr>Напрямки наукової роботи гуртка АТЛГ: </vt:lpstr>
      <vt:lpstr>В разі виникнення питань або пропозицій звертатись: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Таня</dc:creator>
  <cp:lastModifiedBy>Ярослав</cp:lastModifiedBy>
  <cp:revision>16</cp:revision>
  <dcterms:created xsi:type="dcterms:W3CDTF">2019-11-05T15:30:52Z</dcterms:created>
  <dcterms:modified xsi:type="dcterms:W3CDTF">2020-12-03T11:28:09Z</dcterms:modified>
</cp:coreProperties>
</file>