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9" r:id="rId4"/>
    <p:sldId id="282" r:id="rId5"/>
    <p:sldId id="283" r:id="rId6"/>
    <p:sldId id="284" r:id="rId7"/>
    <p:sldId id="287" r:id="rId8"/>
    <p:sldId id="288" r:id="rId9"/>
    <p:sldId id="289" r:id="rId10"/>
    <p:sldId id="290" r:id="rId11"/>
    <p:sldId id="291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3EA"/>
    <a:srgbClr val="03136A"/>
    <a:srgbClr val="1984CC"/>
    <a:srgbClr val="35759D"/>
    <a:srgbClr val="35B19D"/>
    <a:srgbClr val="000000"/>
    <a:srgbClr val="FFFF00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3" autoAdjust="0"/>
    <p:restoredTop sz="95596" autoAdjust="0"/>
  </p:normalViewPr>
  <p:slideViewPr>
    <p:cSldViewPr>
      <p:cViewPr varScale="1">
        <p:scale>
          <a:sx n="75" d="100"/>
          <a:sy n="75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AAF6C7-85A8-4AE7-B23D-CEA06B331C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40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645906-126D-4F00-84CF-0E611D9B4D3F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4C2AF-0C4A-45EB-A4B6-D1D5E7FCFBF2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DBF6BA-891F-45D3-97C7-81220EE17F24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DBF6BA-891F-45D3-97C7-81220EE17F24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DBF6BA-891F-45D3-97C7-81220EE17F24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DBF6BA-891F-45D3-97C7-81220EE17F24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AF6C7-85A8-4AE7-B23D-CEA06B331C9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88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AF6C7-85A8-4AE7-B23D-CEA06B331C9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88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AF6C7-85A8-4AE7-B23D-CEA06B331C9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8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2925" y="2914650"/>
            <a:ext cx="8153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2925" y="3638550"/>
            <a:ext cx="8153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9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0825" y="808038"/>
            <a:ext cx="2171700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25" y="808038"/>
            <a:ext cx="6362700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08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58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9555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2057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43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3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27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0743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6638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5" y="808038"/>
            <a:ext cx="8686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«Бізнес-маркетинг, реклама та інтернет-комунікації»</a:t>
            </a:r>
            <a:endParaRPr lang="uk-UA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Науковий гурток здобувачів вищої освіти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Науковий гурток\0000001420-smiletemplates.com\print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7344"/>
            <a:ext cx="9144000" cy="715962"/>
          </a:xfr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Наші останні досягнення</a:t>
            </a:r>
            <a:endParaRPr lang="ru-RU" sz="28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8" name="Group 3"/>
          <p:cNvGrpSpPr/>
          <p:nvPr/>
        </p:nvGrpSpPr>
        <p:grpSpPr>
          <a:xfrm>
            <a:off x="399998" y="2037841"/>
            <a:ext cx="2183543" cy="663049"/>
            <a:chOff x="897773" y="2357290"/>
            <a:chExt cx="2384237" cy="723991"/>
          </a:xfrm>
        </p:grpSpPr>
        <p:sp>
          <p:nvSpPr>
            <p:cNvPr id="189" name="TextBox 188"/>
            <p:cNvSpPr txBox="1"/>
            <p:nvPr/>
          </p:nvSpPr>
          <p:spPr>
            <a:xfrm>
              <a:off x="1460645" y="2357290"/>
              <a:ext cx="1258493" cy="2929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 студентів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Rectangle 5"/>
            <p:cNvSpPr/>
            <p:nvPr/>
          </p:nvSpPr>
          <p:spPr>
            <a:xfrm>
              <a:off x="897773" y="2637676"/>
              <a:ext cx="2384237" cy="44360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altLang="zh-CN" sz="1100" b="1" kern="0" dirty="0" smtClean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Грамоти</a:t>
              </a:r>
              <a:r>
                <a:rPr lang="ru-RU" altLang="zh-CN" sz="1100" kern="0" dirty="0" smtClean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ru-RU" altLang="zh-CN" sz="1100" kern="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ректора до Дня науки та 60-річчя ЧНТУ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1" name="Group 6"/>
          <p:cNvGrpSpPr/>
          <p:nvPr/>
        </p:nvGrpSpPr>
        <p:grpSpPr>
          <a:xfrm>
            <a:off x="1364630" y="1627970"/>
            <a:ext cx="254276" cy="253518"/>
            <a:chOff x="2138511" y="2464802"/>
            <a:chExt cx="354012" cy="352956"/>
          </a:xfrm>
          <a:solidFill>
            <a:srgbClr val="5B9BD5"/>
          </a:solidFill>
        </p:grpSpPr>
        <p:sp>
          <p:nvSpPr>
            <p:cNvPr id="192" name="Oval 7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3" name="Freeform 8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4" name="Group 9"/>
          <p:cNvGrpSpPr/>
          <p:nvPr/>
        </p:nvGrpSpPr>
        <p:grpSpPr>
          <a:xfrm>
            <a:off x="399998" y="3444938"/>
            <a:ext cx="2183543" cy="873146"/>
            <a:chOff x="897773" y="3893722"/>
            <a:chExt cx="2384237" cy="953400"/>
          </a:xfrm>
        </p:grpSpPr>
        <p:sp>
          <p:nvSpPr>
            <p:cNvPr id="195" name="TextBox 194"/>
            <p:cNvSpPr txBox="1"/>
            <p:nvPr/>
          </p:nvSpPr>
          <p:spPr>
            <a:xfrm>
              <a:off x="1315373" y="3893722"/>
              <a:ext cx="1549050" cy="2929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Бойко Віталій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Rectangle 11"/>
            <p:cNvSpPr/>
            <p:nvPr/>
          </p:nvSpPr>
          <p:spPr>
            <a:xfrm>
              <a:off x="897773" y="4181712"/>
              <a:ext cx="2384237" cy="66541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altLang="zh-CN" sz="1100" b="1" kern="0" dirty="0" smtClean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 місце </a:t>
              </a:r>
              <a:r>
                <a:rPr lang="uk-UA" altLang="zh-CN" sz="1100" kern="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у Творчому конкурсі </a:t>
              </a: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altLang="zh-CN" sz="1100" kern="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15-го Українського студентського фестивалю реклами</a:t>
              </a:r>
              <a:endParaRPr kumimoji="0" lang="uk-UA" sz="1100" b="0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7" name="Group 12"/>
          <p:cNvGrpSpPr/>
          <p:nvPr/>
        </p:nvGrpSpPr>
        <p:grpSpPr>
          <a:xfrm>
            <a:off x="1364630" y="3042038"/>
            <a:ext cx="254276" cy="253518"/>
            <a:chOff x="2138511" y="2464802"/>
            <a:chExt cx="354012" cy="352956"/>
          </a:xfrm>
          <a:solidFill>
            <a:srgbClr val="ED7D31"/>
          </a:solidFill>
        </p:grpSpPr>
        <p:sp>
          <p:nvSpPr>
            <p:cNvPr id="198" name="Oval 13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9" name="Freeform 14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0" name="Group 15"/>
          <p:cNvGrpSpPr/>
          <p:nvPr/>
        </p:nvGrpSpPr>
        <p:grpSpPr>
          <a:xfrm>
            <a:off x="261471" y="4825912"/>
            <a:ext cx="2460610" cy="904926"/>
            <a:chOff x="746513" y="5401618"/>
            <a:chExt cx="2686770" cy="988100"/>
          </a:xfrm>
        </p:grpSpPr>
        <p:sp>
          <p:nvSpPr>
            <p:cNvPr id="201" name="TextBox 200"/>
            <p:cNvSpPr txBox="1"/>
            <p:nvPr/>
          </p:nvSpPr>
          <p:spPr>
            <a:xfrm>
              <a:off x="746513" y="5401618"/>
              <a:ext cx="2686770" cy="2929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altLang="zh-CN" sz="1600" b="1" kern="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 команди маркетологів</a:t>
              </a:r>
              <a:endParaRPr lang="en-GB" sz="1600" b="1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Rectangle 17"/>
            <p:cNvSpPr/>
            <p:nvPr/>
          </p:nvSpPr>
          <p:spPr>
            <a:xfrm>
              <a:off x="897773" y="5724308"/>
              <a:ext cx="2384237" cy="66541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altLang="zh-CN" sz="1100" b="1" kern="0" dirty="0" smtClean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 місце </a:t>
              </a:r>
              <a:r>
                <a:rPr lang="uk-UA" altLang="zh-CN" sz="1100" kern="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Креатив-батл «Рекламний Полігон» </a:t>
              </a: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altLang="zh-CN" sz="1100" kern="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(осінь, 2020)</a:t>
              </a:r>
              <a:endParaRPr kumimoji="0" lang="uk-UA" sz="1100" b="0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3" name="Group 18"/>
          <p:cNvGrpSpPr/>
          <p:nvPr/>
        </p:nvGrpSpPr>
        <p:grpSpPr>
          <a:xfrm>
            <a:off x="1364630" y="4454784"/>
            <a:ext cx="254276" cy="253518"/>
            <a:chOff x="2138511" y="2464802"/>
            <a:chExt cx="354012" cy="352956"/>
          </a:xfrm>
          <a:solidFill>
            <a:srgbClr val="A5A5A5"/>
          </a:solidFill>
        </p:grpSpPr>
        <p:sp>
          <p:nvSpPr>
            <p:cNvPr id="204" name="Oval 1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2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6" name="Group 21"/>
          <p:cNvGrpSpPr/>
          <p:nvPr/>
        </p:nvGrpSpPr>
        <p:grpSpPr>
          <a:xfrm>
            <a:off x="3748245" y="4595488"/>
            <a:ext cx="294728" cy="2207531"/>
            <a:chOff x="4980416" y="5038865"/>
            <a:chExt cx="321817" cy="1816442"/>
          </a:xfrm>
        </p:grpSpPr>
        <p:sp>
          <p:nvSpPr>
            <p:cNvPr id="207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9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5B9BD5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5B9BD5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5B9BD5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5B9BD5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5B9BD5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5B9BD5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7" name="Group 32"/>
          <p:cNvGrpSpPr/>
          <p:nvPr/>
        </p:nvGrpSpPr>
        <p:grpSpPr>
          <a:xfrm>
            <a:off x="4226712" y="4887461"/>
            <a:ext cx="294727" cy="1911955"/>
            <a:chOff x="5502862" y="5357314"/>
            <a:chExt cx="321816" cy="1497993"/>
          </a:xfrm>
        </p:grpSpPr>
        <p:sp>
          <p:nvSpPr>
            <p:cNvPr id="21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4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5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ED7D3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6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ED7D3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7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D7D3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8" name="Group 43"/>
          <p:cNvGrpSpPr/>
          <p:nvPr/>
        </p:nvGrpSpPr>
        <p:grpSpPr>
          <a:xfrm>
            <a:off x="5560988" y="4887465"/>
            <a:ext cx="294727" cy="1915388"/>
            <a:chOff x="6959786" y="5357314"/>
            <a:chExt cx="321816" cy="1497993"/>
          </a:xfrm>
        </p:grpSpPr>
        <p:sp>
          <p:nvSpPr>
            <p:cNvPr id="229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1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2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3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4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9" name="Group 54"/>
          <p:cNvGrpSpPr/>
          <p:nvPr/>
        </p:nvGrpSpPr>
        <p:grpSpPr>
          <a:xfrm>
            <a:off x="4689154" y="3890134"/>
            <a:ext cx="294110" cy="2907935"/>
            <a:chOff x="6007804" y="4268661"/>
            <a:chExt cx="321142" cy="2586646"/>
          </a:xfrm>
        </p:grpSpPr>
        <p:sp>
          <p:nvSpPr>
            <p:cNvPr id="24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A5A5A5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A5A5A5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A5A5A5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0" name="Group 65"/>
          <p:cNvGrpSpPr/>
          <p:nvPr/>
        </p:nvGrpSpPr>
        <p:grpSpPr>
          <a:xfrm>
            <a:off x="5121985" y="3382498"/>
            <a:ext cx="294727" cy="3417770"/>
            <a:chOff x="6480429" y="3714572"/>
            <a:chExt cx="321816" cy="3140735"/>
          </a:xfrm>
        </p:grpSpPr>
        <p:sp>
          <p:nvSpPr>
            <p:cNvPr id="251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FFC000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FFC000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FFC000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7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8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9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0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1" name="Group 76"/>
          <p:cNvGrpSpPr/>
          <p:nvPr/>
        </p:nvGrpSpPr>
        <p:grpSpPr>
          <a:xfrm>
            <a:off x="3659452" y="2549877"/>
            <a:ext cx="1035243" cy="1079022"/>
            <a:chOff x="4883468" y="2805677"/>
            <a:chExt cx="1130395" cy="1178197"/>
          </a:xfrm>
        </p:grpSpPr>
        <p:sp>
          <p:nvSpPr>
            <p:cNvPr id="262" name="Freeform 75"/>
            <p:cNvSpPr>
              <a:spLocks/>
            </p:cNvSpPr>
            <p:nvPr/>
          </p:nvSpPr>
          <p:spPr bwMode="auto">
            <a:xfrm>
              <a:off x="4883468" y="2805677"/>
              <a:ext cx="1130395" cy="1178197"/>
            </a:xfrm>
            <a:custGeom>
              <a:avLst/>
              <a:gdLst>
                <a:gd name="T0" fmla="*/ 675 w 710"/>
                <a:gd name="T1" fmla="*/ 271 h 740"/>
                <a:gd name="T2" fmla="*/ 270 w 710"/>
                <a:gd name="T3" fmla="*/ 52 h 740"/>
                <a:gd name="T4" fmla="*/ 52 w 710"/>
                <a:gd name="T5" fmla="*/ 457 h 740"/>
                <a:gd name="T6" fmla="*/ 456 w 710"/>
                <a:gd name="T7" fmla="*/ 676 h 740"/>
                <a:gd name="T8" fmla="*/ 471 w 710"/>
                <a:gd name="T9" fmla="*/ 671 h 740"/>
                <a:gd name="T10" fmla="*/ 628 w 710"/>
                <a:gd name="T11" fmla="*/ 740 h 740"/>
                <a:gd name="T12" fmla="*/ 598 w 710"/>
                <a:gd name="T13" fmla="*/ 589 h 740"/>
                <a:gd name="T14" fmla="*/ 675 w 710"/>
                <a:gd name="T15" fmla="*/ 27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740">
                  <a:moveTo>
                    <a:pt x="675" y="271"/>
                  </a:moveTo>
                  <a:cubicBezTo>
                    <a:pt x="624" y="98"/>
                    <a:pt x="443" y="0"/>
                    <a:pt x="270" y="52"/>
                  </a:cubicBezTo>
                  <a:cubicBezTo>
                    <a:pt x="98" y="103"/>
                    <a:pt x="0" y="285"/>
                    <a:pt x="52" y="457"/>
                  </a:cubicBezTo>
                  <a:cubicBezTo>
                    <a:pt x="103" y="629"/>
                    <a:pt x="284" y="727"/>
                    <a:pt x="456" y="676"/>
                  </a:cubicBezTo>
                  <a:cubicBezTo>
                    <a:pt x="461" y="674"/>
                    <a:pt x="466" y="673"/>
                    <a:pt x="471" y="671"/>
                  </a:cubicBezTo>
                  <a:cubicBezTo>
                    <a:pt x="628" y="740"/>
                    <a:pt x="628" y="740"/>
                    <a:pt x="628" y="740"/>
                  </a:cubicBezTo>
                  <a:cubicBezTo>
                    <a:pt x="598" y="589"/>
                    <a:pt x="598" y="589"/>
                    <a:pt x="598" y="589"/>
                  </a:cubicBezTo>
                  <a:cubicBezTo>
                    <a:pt x="676" y="508"/>
                    <a:pt x="710" y="387"/>
                    <a:pt x="675" y="27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3" name="Freeform 78"/>
            <p:cNvSpPr>
              <a:spLocks noEditPoints="1"/>
            </p:cNvSpPr>
            <p:nvPr/>
          </p:nvSpPr>
          <p:spPr bwMode="auto">
            <a:xfrm>
              <a:off x="5276649" y="3155770"/>
              <a:ext cx="407993" cy="299599"/>
            </a:xfrm>
            <a:custGeom>
              <a:avLst/>
              <a:gdLst>
                <a:gd name="T0" fmla="*/ 256 w 256"/>
                <a:gd name="T1" fmla="*/ 7 h 188"/>
                <a:gd name="T2" fmla="*/ 249 w 256"/>
                <a:gd name="T3" fmla="*/ 0 h 188"/>
                <a:gd name="T4" fmla="*/ 7 w 256"/>
                <a:gd name="T5" fmla="*/ 0 h 188"/>
                <a:gd name="T6" fmla="*/ 0 w 256"/>
                <a:gd name="T7" fmla="*/ 7 h 188"/>
                <a:gd name="T8" fmla="*/ 0 w 256"/>
                <a:gd name="T9" fmla="*/ 181 h 188"/>
                <a:gd name="T10" fmla="*/ 7 w 256"/>
                <a:gd name="T11" fmla="*/ 188 h 188"/>
                <a:gd name="T12" fmla="*/ 249 w 256"/>
                <a:gd name="T13" fmla="*/ 188 h 188"/>
                <a:gd name="T14" fmla="*/ 256 w 256"/>
                <a:gd name="T15" fmla="*/ 181 h 188"/>
                <a:gd name="T16" fmla="*/ 256 w 256"/>
                <a:gd name="T17" fmla="*/ 7 h 188"/>
                <a:gd name="T18" fmla="*/ 219 w 256"/>
                <a:gd name="T19" fmla="*/ 155 h 188"/>
                <a:gd name="T20" fmla="*/ 214 w 256"/>
                <a:gd name="T21" fmla="*/ 160 h 188"/>
                <a:gd name="T22" fmla="*/ 37 w 256"/>
                <a:gd name="T23" fmla="*/ 160 h 188"/>
                <a:gd name="T24" fmla="*/ 32 w 256"/>
                <a:gd name="T25" fmla="*/ 155 h 188"/>
                <a:gd name="T26" fmla="*/ 32 w 256"/>
                <a:gd name="T27" fmla="*/ 29 h 188"/>
                <a:gd name="T28" fmla="*/ 37 w 256"/>
                <a:gd name="T29" fmla="*/ 24 h 188"/>
                <a:gd name="T30" fmla="*/ 214 w 256"/>
                <a:gd name="T31" fmla="*/ 24 h 188"/>
                <a:gd name="T32" fmla="*/ 219 w 256"/>
                <a:gd name="T33" fmla="*/ 29 h 188"/>
                <a:gd name="T34" fmla="*/ 219 w 256"/>
                <a:gd name="T35" fmla="*/ 15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88">
                  <a:moveTo>
                    <a:pt x="256" y="7"/>
                  </a:moveTo>
                  <a:cubicBezTo>
                    <a:pt x="256" y="3"/>
                    <a:pt x="253" y="0"/>
                    <a:pt x="24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249" y="188"/>
                    <a:pt x="249" y="188"/>
                    <a:pt x="249" y="188"/>
                  </a:cubicBezTo>
                  <a:cubicBezTo>
                    <a:pt x="253" y="188"/>
                    <a:pt x="256" y="185"/>
                    <a:pt x="256" y="181"/>
                  </a:cubicBezTo>
                  <a:lnTo>
                    <a:pt x="256" y="7"/>
                  </a:lnTo>
                  <a:close/>
                  <a:moveTo>
                    <a:pt x="219" y="155"/>
                  </a:moveTo>
                  <a:cubicBezTo>
                    <a:pt x="219" y="158"/>
                    <a:pt x="217" y="160"/>
                    <a:pt x="214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4" y="160"/>
                    <a:pt x="32" y="158"/>
                    <a:pt x="32" y="15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6"/>
                    <a:pt x="34" y="24"/>
                    <a:pt x="37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7" y="24"/>
                    <a:pt x="219" y="26"/>
                    <a:pt x="219" y="29"/>
                  </a:cubicBezTo>
                  <a:lnTo>
                    <a:pt x="219" y="155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Freeform 79"/>
            <p:cNvSpPr>
              <a:spLocks noEditPoints="1"/>
            </p:cNvSpPr>
            <p:nvPr/>
          </p:nvSpPr>
          <p:spPr bwMode="auto">
            <a:xfrm>
              <a:off x="5191145" y="3474220"/>
              <a:ext cx="578999" cy="127245"/>
            </a:xfrm>
            <a:custGeom>
              <a:avLst/>
              <a:gdLst>
                <a:gd name="T0" fmla="*/ 317 w 364"/>
                <a:gd name="T1" fmla="*/ 7 h 80"/>
                <a:gd name="T2" fmla="*/ 310 w 364"/>
                <a:gd name="T3" fmla="*/ 0 h 80"/>
                <a:gd name="T4" fmla="*/ 54 w 364"/>
                <a:gd name="T5" fmla="*/ 0 h 80"/>
                <a:gd name="T6" fmla="*/ 47 w 364"/>
                <a:gd name="T7" fmla="*/ 7 h 80"/>
                <a:gd name="T8" fmla="*/ 0 w 364"/>
                <a:gd name="T9" fmla="*/ 74 h 80"/>
                <a:gd name="T10" fmla="*/ 7 w 364"/>
                <a:gd name="T11" fmla="*/ 80 h 80"/>
                <a:gd name="T12" fmla="*/ 357 w 364"/>
                <a:gd name="T13" fmla="*/ 80 h 80"/>
                <a:gd name="T14" fmla="*/ 364 w 364"/>
                <a:gd name="T15" fmla="*/ 74 h 80"/>
                <a:gd name="T16" fmla="*/ 317 w 364"/>
                <a:gd name="T17" fmla="*/ 7 h 80"/>
                <a:gd name="T18" fmla="*/ 162 w 364"/>
                <a:gd name="T19" fmla="*/ 75 h 80"/>
                <a:gd name="T20" fmla="*/ 162 w 364"/>
                <a:gd name="T21" fmla="*/ 60 h 80"/>
                <a:gd name="T22" fmla="*/ 203 w 364"/>
                <a:gd name="T23" fmla="*/ 60 h 80"/>
                <a:gd name="T24" fmla="*/ 205 w 364"/>
                <a:gd name="T25" fmla="*/ 74 h 80"/>
                <a:gd name="T26" fmla="*/ 162 w 364"/>
                <a:gd name="T27" fmla="*/ 75 h 80"/>
                <a:gd name="T28" fmla="*/ 322 w 364"/>
                <a:gd name="T29" fmla="*/ 56 h 80"/>
                <a:gd name="T30" fmla="*/ 46 w 364"/>
                <a:gd name="T31" fmla="*/ 56 h 80"/>
                <a:gd name="T32" fmla="*/ 41 w 364"/>
                <a:gd name="T33" fmla="*/ 52 h 80"/>
                <a:gd name="T34" fmla="*/ 60 w 364"/>
                <a:gd name="T35" fmla="*/ 12 h 80"/>
                <a:gd name="T36" fmla="*/ 65 w 364"/>
                <a:gd name="T37" fmla="*/ 8 h 80"/>
                <a:gd name="T38" fmla="*/ 299 w 364"/>
                <a:gd name="T39" fmla="*/ 8 h 80"/>
                <a:gd name="T40" fmla="*/ 304 w 364"/>
                <a:gd name="T41" fmla="*/ 11 h 80"/>
                <a:gd name="T42" fmla="*/ 328 w 364"/>
                <a:gd name="T43" fmla="*/ 52 h 80"/>
                <a:gd name="T44" fmla="*/ 322 w 364"/>
                <a:gd name="T4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4" h="80">
                  <a:moveTo>
                    <a:pt x="317" y="7"/>
                  </a:moveTo>
                  <a:cubicBezTo>
                    <a:pt x="317" y="3"/>
                    <a:pt x="314" y="0"/>
                    <a:pt x="3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0"/>
                    <a:pt x="7" y="80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61" y="80"/>
                    <a:pt x="364" y="78"/>
                    <a:pt x="364" y="74"/>
                  </a:cubicBezTo>
                  <a:lnTo>
                    <a:pt x="317" y="7"/>
                  </a:lnTo>
                  <a:close/>
                  <a:moveTo>
                    <a:pt x="162" y="75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74"/>
                    <a:pt x="205" y="74"/>
                    <a:pt x="205" y="74"/>
                  </a:cubicBezTo>
                  <a:lnTo>
                    <a:pt x="162" y="75"/>
                  </a:lnTo>
                  <a:close/>
                  <a:moveTo>
                    <a:pt x="322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3" y="56"/>
                    <a:pt x="41" y="54"/>
                    <a:pt x="41" y="5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62" y="8"/>
                    <a:pt x="65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301" y="8"/>
                    <a:pt x="304" y="9"/>
                    <a:pt x="304" y="11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4"/>
                    <a:pt x="325" y="56"/>
                    <a:pt x="322" y="56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5" name="Group 80"/>
          <p:cNvGrpSpPr/>
          <p:nvPr/>
        </p:nvGrpSpPr>
        <p:grpSpPr>
          <a:xfrm>
            <a:off x="3857989" y="3738037"/>
            <a:ext cx="652961" cy="763948"/>
            <a:chOff x="5100256" y="4103040"/>
            <a:chExt cx="712977" cy="834163"/>
          </a:xfrm>
        </p:grpSpPr>
        <p:sp>
          <p:nvSpPr>
            <p:cNvPr id="266" name="Freeform 69"/>
            <p:cNvSpPr>
              <a:spLocks/>
            </p:cNvSpPr>
            <p:nvPr/>
          </p:nvSpPr>
          <p:spPr bwMode="auto">
            <a:xfrm>
              <a:off x="5100256" y="4103040"/>
              <a:ext cx="712977" cy="834163"/>
            </a:xfrm>
            <a:custGeom>
              <a:avLst/>
              <a:gdLst>
                <a:gd name="T0" fmla="*/ 448 w 448"/>
                <a:gd name="T1" fmla="*/ 224 h 524"/>
                <a:gd name="T2" fmla="*/ 224 w 448"/>
                <a:gd name="T3" fmla="*/ 0 h 524"/>
                <a:gd name="T4" fmla="*/ 0 w 448"/>
                <a:gd name="T5" fmla="*/ 224 h 524"/>
                <a:gd name="T6" fmla="*/ 224 w 448"/>
                <a:gd name="T7" fmla="*/ 448 h 524"/>
                <a:gd name="T8" fmla="*/ 234 w 448"/>
                <a:gd name="T9" fmla="*/ 448 h 524"/>
                <a:gd name="T10" fmla="*/ 324 w 448"/>
                <a:gd name="T11" fmla="*/ 524 h 524"/>
                <a:gd name="T12" fmla="*/ 334 w 448"/>
                <a:gd name="T13" fmla="*/ 419 h 524"/>
                <a:gd name="T14" fmla="*/ 448 w 448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448" y="224"/>
                  </a:moveTo>
                  <a:cubicBezTo>
                    <a:pt x="448" y="100"/>
                    <a:pt x="348" y="0"/>
                    <a:pt x="224" y="0"/>
                  </a:cubicBez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7" name="Freeform 80"/>
            <p:cNvSpPr>
              <a:spLocks/>
            </p:cNvSpPr>
            <p:nvPr/>
          </p:nvSpPr>
          <p:spPr bwMode="auto">
            <a:xfrm>
              <a:off x="5361479" y="4274720"/>
              <a:ext cx="205343" cy="388468"/>
            </a:xfrm>
            <a:custGeom>
              <a:avLst/>
              <a:gdLst>
                <a:gd name="T0" fmla="*/ 8 w 129"/>
                <a:gd name="T1" fmla="*/ 244 h 244"/>
                <a:gd name="T2" fmla="*/ 8 w 129"/>
                <a:gd name="T3" fmla="*/ 244 h 244"/>
                <a:gd name="T4" fmla="*/ 0 w 129"/>
                <a:gd name="T5" fmla="*/ 236 h 244"/>
                <a:gd name="T6" fmla="*/ 67 w 129"/>
                <a:gd name="T7" fmla="*/ 163 h 244"/>
                <a:gd name="T8" fmla="*/ 112 w 129"/>
                <a:gd name="T9" fmla="*/ 119 h 244"/>
                <a:gd name="T10" fmla="*/ 64 w 129"/>
                <a:gd name="T11" fmla="*/ 75 h 244"/>
                <a:gd name="T12" fmla="*/ 3 w 129"/>
                <a:gd name="T13" fmla="*/ 7 h 244"/>
                <a:gd name="T14" fmla="*/ 12 w 129"/>
                <a:gd name="T15" fmla="*/ 0 h 244"/>
                <a:gd name="T16" fmla="*/ 19 w 129"/>
                <a:gd name="T17" fmla="*/ 9 h 244"/>
                <a:gd name="T18" fmla="*/ 71 w 129"/>
                <a:gd name="T19" fmla="*/ 61 h 244"/>
                <a:gd name="T20" fmla="*/ 127 w 129"/>
                <a:gd name="T21" fmla="*/ 119 h 244"/>
                <a:gd name="T22" fmla="*/ 72 w 129"/>
                <a:gd name="T23" fmla="*/ 178 h 244"/>
                <a:gd name="T24" fmla="*/ 16 w 129"/>
                <a:gd name="T25" fmla="*/ 237 h 244"/>
                <a:gd name="T26" fmla="*/ 8 w 129"/>
                <a:gd name="T2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44">
                  <a:moveTo>
                    <a:pt x="8" y="244"/>
                  </a:moveTo>
                  <a:cubicBezTo>
                    <a:pt x="8" y="244"/>
                    <a:pt x="8" y="244"/>
                    <a:pt x="8" y="244"/>
                  </a:cubicBezTo>
                  <a:cubicBezTo>
                    <a:pt x="3" y="244"/>
                    <a:pt x="0" y="240"/>
                    <a:pt x="0" y="236"/>
                  </a:cubicBezTo>
                  <a:cubicBezTo>
                    <a:pt x="4" y="186"/>
                    <a:pt x="39" y="174"/>
                    <a:pt x="67" y="163"/>
                  </a:cubicBezTo>
                  <a:cubicBezTo>
                    <a:pt x="95" y="153"/>
                    <a:pt x="112" y="146"/>
                    <a:pt x="112" y="119"/>
                  </a:cubicBezTo>
                  <a:cubicBezTo>
                    <a:pt x="113" y="98"/>
                    <a:pt x="94" y="88"/>
                    <a:pt x="64" y="75"/>
                  </a:cubicBezTo>
                  <a:cubicBezTo>
                    <a:pt x="34" y="63"/>
                    <a:pt x="0" y="48"/>
                    <a:pt x="3" y="7"/>
                  </a:cubicBezTo>
                  <a:cubicBezTo>
                    <a:pt x="4" y="3"/>
                    <a:pt x="8" y="0"/>
                    <a:pt x="12" y="0"/>
                  </a:cubicBezTo>
                  <a:cubicBezTo>
                    <a:pt x="16" y="0"/>
                    <a:pt x="20" y="4"/>
                    <a:pt x="19" y="9"/>
                  </a:cubicBezTo>
                  <a:cubicBezTo>
                    <a:pt x="17" y="36"/>
                    <a:pt x="37" y="46"/>
                    <a:pt x="71" y="61"/>
                  </a:cubicBezTo>
                  <a:cubicBezTo>
                    <a:pt x="98" y="73"/>
                    <a:pt x="129" y="86"/>
                    <a:pt x="127" y="119"/>
                  </a:cubicBezTo>
                  <a:cubicBezTo>
                    <a:pt x="127" y="158"/>
                    <a:pt x="98" y="169"/>
                    <a:pt x="72" y="178"/>
                  </a:cubicBezTo>
                  <a:cubicBezTo>
                    <a:pt x="45" y="188"/>
                    <a:pt x="19" y="198"/>
                    <a:pt x="16" y="237"/>
                  </a:cubicBezTo>
                  <a:cubicBezTo>
                    <a:pt x="16" y="241"/>
                    <a:pt x="12" y="244"/>
                    <a:pt x="8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8" name="Freeform 81"/>
            <p:cNvSpPr>
              <a:spLocks/>
            </p:cNvSpPr>
            <p:nvPr/>
          </p:nvSpPr>
          <p:spPr bwMode="auto">
            <a:xfrm>
              <a:off x="5359459" y="4274720"/>
              <a:ext cx="205343" cy="388468"/>
            </a:xfrm>
            <a:custGeom>
              <a:avLst/>
              <a:gdLst>
                <a:gd name="T0" fmla="*/ 121 w 129"/>
                <a:gd name="T1" fmla="*/ 244 h 244"/>
                <a:gd name="T2" fmla="*/ 113 w 129"/>
                <a:gd name="T3" fmla="*/ 237 h 244"/>
                <a:gd name="T4" fmla="*/ 57 w 129"/>
                <a:gd name="T5" fmla="*/ 178 h 244"/>
                <a:gd name="T6" fmla="*/ 1 w 129"/>
                <a:gd name="T7" fmla="*/ 119 h 244"/>
                <a:gd name="T8" fmla="*/ 58 w 129"/>
                <a:gd name="T9" fmla="*/ 61 h 244"/>
                <a:gd name="T10" fmla="*/ 110 w 129"/>
                <a:gd name="T11" fmla="*/ 9 h 244"/>
                <a:gd name="T12" fmla="*/ 117 w 129"/>
                <a:gd name="T13" fmla="*/ 0 h 244"/>
                <a:gd name="T14" fmla="*/ 126 w 129"/>
                <a:gd name="T15" fmla="*/ 7 h 244"/>
                <a:gd name="T16" fmla="*/ 64 w 129"/>
                <a:gd name="T17" fmla="*/ 75 h 244"/>
                <a:gd name="T18" fmla="*/ 17 w 129"/>
                <a:gd name="T19" fmla="*/ 119 h 244"/>
                <a:gd name="T20" fmla="*/ 62 w 129"/>
                <a:gd name="T21" fmla="*/ 163 h 244"/>
                <a:gd name="T22" fmla="*/ 129 w 129"/>
                <a:gd name="T23" fmla="*/ 236 h 244"/>
                <a:gd name="T24" fmla="*/ 121 w 129"/>
                <a:gd name="T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44">
                  <a:moveTo>
                    <a:pt x="121" y="244"/>
                  </a:moveTo>
                  <a:cubicBezTo>
                    <a:pt x="116" y="244"/>
                    <a:pt x="113" y="241"/>
                    <a:pt x="113" y="237"/>
                  </a:cubicBezTo>
                  <a:cubicBezTo>
                    <a:pt x="110" y="198"/>
                    <a:pt x="84" y="188"/>
                    <a:pt x="57" y="178"/>
                  </a:cubicBezTo>
                  <a:cubicBezTo>
                    <a:pt x="31" y="169"/>
                    <a:pt x="1" y="158"/>
                    <a:pt x="1" y="119"/>
                  </a:cubicBezTo>
                  <a:cubicBezTo>
                    <a:pt x="0" y="86"/>
                    <a:pt x="31" y="73"/>
                    <a:pt x="58" y="61"/>
                  </a:cubicBezTo>
                  <a:cubicBezTo>
                    <a:pt x="92" y="46"/>
                    <a:pt x="112" y="36"/>
                    <a:pt x="110" y="9"/>
                  </a:cubicBezTo>
                  <a:cubicBezTo>
                    <a:pt x="109" y="4"/>
                    <a:pt x="113" y="0"/>
                    <a:pt x="117" y="0"/>
                  </a:cubicBezTo>
                  <a:cubicBezTo>
                    <a:pt x="121" y="0"/>
                    <a:pt x="125" y="3"/>
                    <a:pt x="126" y="7"/>
                  </a:cubicBezTo>
                  <a:cubicBezTo>
                    <a:pt x="129" y="48"/>
                    <a:pt x="95" y="63"/>
                    <a:pt x="64" y="75"/>
                  </a:cubicBezTo>
                  <a:cubicBezTo>
                    <a:pt x="34" y="88"/>
                    <a:pt x="16" y="98"/>
                    <a:pt x="17" y="119"/>
                  </a:cubicBezTo>
                  <a:cubicBezTo>
                    <a:pt x="17" y="146"/>
                    <a:pt x="34" y="153"/>
                    <a:pt x="62" y="163"/>
                  </a:cubicBezTo>
                  <a:cubicBezTo>
                    <a:pt x="90" y="174"/>
                    <a:pt x="125" y="186"/>
                    <a:pt x="129" y="236"/>
                  </a:cubicBezTo>
                  <a:cubicBezTo>
                    <a:pt x="129" y="240"/>
                    <a:pt x="126" y="244"/>
                    <a:pt x="121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9" name="Freeform 82"/>
            <p:cNvSpPr>
              <a:spLocks/>
            </p:cNvSpPr>
            <p:nvPr/>
          </p:nvSpPr>
          <p:spPr bwMode="auto">
            <a:xfrm>
              <a:off x="5407260" y="4301650"/>
              <a:ext cx="116473" cy="19524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0" name="Freeform 83"/>
            <p:cNvSpPr>
              <a:spLocks/>
            </p:cNvSpPr>
            <p:nvPr/>
          </p:nvSpPr>
          <p:spPr bwMode="auto">
            <a:xfrm>
              <a:off x="5407260" y="4614041"/>
              <a:ext cx="116473" cy="12792"/>
            </a:xfrm>
            <a:custGeom>
              <a:avLst/>
              <a:gdLst>
                <a:gd name="T0" fmla="*/ 68 w 73"/>
                <a:gd name="T1" fmla="*/ 8 h 8"/>
                <a:gd name="T2" fmla="*/ 5 w 73"/>
                <a:gd name="T3" fmla="*/ 8 h 8"/>
                <a:gd name="T4" fmla="*/ 0 w 73"/>
                <a:gd name="T5" fmla="*/ 4 h 8"/>
                <a:gd name="T6" fmla="*/ 5 w 73"/>
                <a:gd name="T7" fmla="*/ 0 h 8"/>
                <a:gd name="T8" fmla="*/ 68 w 73"/>
                <a:gd name="T9" fmla="*/ 0 h 8"/>
                <a:gd name="T10" fmla="*/ 73 w 73"/>
                <a:gd name="T11" fmla="*/ 4 h 8"/>
                <a:gd name="T12" fmla="*/ 68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8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1"/>
                    <a:pt x="73" y="4"/>
                  </a:cubicBezTo>
                  <a:cubicBezTo>
                    <a:pt x="73" y="7"/>
                    <a:pt x="71" y="8"/>
                    <a:pt x="68" y="8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1" name="Freeform 84"/>
            <p:cNvSpPr>
              <a:spLocks/>
            </p:cNvSpPr>
            <p:nvPr/>
          </p:nvSpPr>
          <p:spPr bwMode="auto">
            <a:xfrm>
              <a:off x="5407260" y="4429569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2" name="Freeform 85"/>
            <p:cNvSpPr>
              <a:spLocks/>
            </p:cNvSpPr>
            <p:nvPr/>
          </p:nvSpPr>
          <p:spPr bwMode="auto">
            <a:xfrm>
              <a:off x="5407260" y="4474003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3" name="Group 88"/>
          <p:cNvGrpSpPr/>
          <p:nvPr/>
        </p:nvGrpSpPr>
        <p:grpSpPr>
          <a:xfrm>
            <a:off x="5553597" y="2204589"/>
            <a:ext cx="1210354" cy="1294210"/>
            <a:chOff x="6951707" y="2428654"/>
            <a:chExt cx="1321600" cy="1413163"/>
          </a:xfrm>
        </p:grpSpPr>
        <p:sp>
          <p:nvSpPr>
            <p:cNvPr id="274" name="Freeform 77"/>
            <p:cNvSpPr>
              <a:spLocks/>
            </p:cNvSpPr>
            <p:nvPr/>
          </p:nvSpPr>
          <p:spPr bwMode="auto">
            <a:xfrm>
              <a:off x="6951707" y="2428654"/>
              <a:ext cx="1321600" cy="1413163"/>
            </a:xfrm>
            <a:custGeom>
              <a:avLst/>
              <a:gdLst>
                <a:gd name="T0" fmla="*/ 492 w 830"/>
                <a:gd name="T1" fmla="*/ 46 h 888"/>
                <a:gd name="T2" fmla="*/ 32 w 830"/>
                <a:gd name="T3" fmla="*/ 338 h 888"/>
                <a:gd name="T4" fmla="*/ 149 w 830"/>
                <a:gd name="T5" fmla="*/ 708 h 888"/>
                <a:gd name="T6" fmla="*/ 126 w 830"/>
                <a:gd name="T7" fmla="*/ 888 h 888"/>
                <a:gd name="T8" fmla="*/ 306 w 830"/>
                <a:gd name="T9" fmla="*/ 793 h 888"/>
                <a:gd name="T10" fmla="*/ 323 w 830"/>
                <a:gd name="T11" fmla="*/ 798 h 888"/>
                <a:gd name="T12" fmla="*/ 783 w 830"/>
                <a:gd name="T13" fmla="*/ 506 h 888"/>
                <a:gd name="T14" fmla="*/ 492 w 830"/>
                <a:gd name="T15" fmla="*/ 4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888">
                  <a:moveTo>
                    <a:pt x="492" y="46"/>
                  </a:moveTo>
                  <a:cubicBezTo>
                    <a:pt x="284" y="0"/>
                    <a:pt x="78" y="130"/>
                    <a:pt x="32" y="338"/>
                  </a:cubicBezTo>
                  <a:cubicBezTo>
                    <a:pt x="0" y="478"/>
                    <a:pt x="50" y="618"/>
                    <a:pt x="149" y="708"/>
                  </a:cubicBezTo>
                  <a:cubicBezTo>
                    <a:pt x="126" y="888"/>
                    <a:pt x="126" y="888"/>
                    <a:pt x="126" y="888"/>
                  </a:cubicBezTo>
                  <a:cubicBezTo>
                    <a:pt x="306" y="793"/>
                    <a:pt x="306" y="793"/>
                    <a:pt x="306" y="793"/>
                  </a:cubicBezTo>
                  <a:cubicBezTo>
                    <a:pt x="312" y="795"/>
                    <a:pt x="317" y="796"/>
                    <a:pt x="323" y="798"/>
                  </a:cubicBezTo>
                  <a:cubicBezTo>
                    <a:pt x="531" y="844"/>
                    <a:pt x="737" y="714"/>
                    <a:pt x="783" y="506"/>
                  </a:cubicBezTo>
                  <a:cubicBezTo>
                    <a:pt x="830" y="299"/>
                    <a:pt x="699" y="93"/>
                    <a:pt x="492" y="4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Freeform 86"/>
            <p:cNvSpPr>
              <a:spLocks/>
            </p:cNvSpPr>
            <p:nvPr/>
          </p:nvSpPr>
          <p:spPr bwMode="auto">
            <a:xfrm>
              <a:off x="7359700" y="2754510"/>
              <a:ext cx="493496" cy="681334"/>
            </a:xfrm>
            <a:custGeom>
              <a:avLst/>
              <a:gdLst>
                <a:gd name="T0" fmla="*/ 200 w 310"/>
                <a:gd name="T1" fmla="*/ 39 h 428"/>
                <a:gd name="T2" fmla="*/ 205 w 310"/>
                <a:gd name="T3" fmla="*/ 40 h 428"/>
                <a:gd name="T4" fmla="*/ 215 w 310"/>
                <a:gd name="T5" fmla="*/ 23 h 428"/>
                <a:gd name="T6" fmla="*/ 206 w 310"/>
                <a:gd name="T7" fmla="*/ 5 h 428"/>
                <a:gd name="T8" fmla="*/ 196 w 310"/>
                <a:gd name="T9" fmla="*/ 9 h 428"/>
                <a:gd name="T10" fmla="*/ 123 w 310"/>
                <a:gd name="T11" fmla="*/ 0 h 428"/>
                <a:gd name="T12" fmla="*/ 97 w 310"/>
                <a:gd name="T13" fmla="*/ 11 h 428"/>
                <a:gd name="T14" fmla="*/ 104 w 310"/>
                <a:gd name="T15" fmla="*/ 17 h 428"/>
                <a:gd name="T16" fmla="*/ 99 w 310"/>
                <a:gd name="T17" fmla="*/ 35 h 428"/>
                <a:gd name="T18" fmla="*/ 120 w 310"/>
                <a:gd name="T19" fmla="*/ 38 h 428"/>
                <a:gd name="T20" fmla="*/ 120 w 310"/>
                <a:gd name="T21" fmla="*/ 182 h 428"/>
                <a:gd name="T22" fmla="*/ 13 w 310"/>
                <a:gd name="T23" fmla="*/ 347 h 428"/>
                <a:gd name="T24" fmla="*/ 3 w 310"/>
                <a:gd name="T25" fmla="*/ 399 h 428"/>
                <a:gd name="T26" fmla="*/ 89 w 310"/>
                <a:gd name="T27" fmla="*/ 426 h 428"/>
                <a:gd name="T28" fmla="*/ 286 w 310"/>
                <a:gd name="T29" fmla="*/ 414 h 428"/>
                <a:gd name="T30" fmla="*/ 310 w 310"/>
                <a:gd name="T31" fmla="*/ 388 h 428"/>
                <a:gd name="T32" fmla="*/ 199 w 310"/>
                <a:gd name="T33" fmla="*/ 178 h 428"/>
                <a:gd name="T34" fmla="*/ 192 w 310"/>
                <a:gd name="T35" fmla="*/ 182 h 428"/>
                <a:gd name="T36" fmla="*/ 284 w 310"/>
                <a:gd name="T37" fmla="*/ 354 h 428"/>
                <a:gd name="T38" fmla="*/ 293 w 310"/>
                <a:gd name="T39" fmla="*/ 391 h 428"/>
                <a:gd name="T40" fmla="*/ 219 w 310"/>
                <a:gd name="T41" fmla="*/ 410 h 428"/>
                <a:gd name="T42" fmla="*/ 29 w 310"/>
                <a:gd name="T43" fmla="*/ 399 h 428"/>
                <a:gd name="T44" fmla="*/ 16 w 310"/>
                <a:gd name="T45" fmla="*/ 388 h 428"/>
                <a:gd name="T46" fmla="*/ 81 w 310"/>
                <a:gd name="T47" fmla="*/ 260 h 428"/>
                <a:gd name="T48" fmla="*/ 128 w 310"/>
                <a:gd name="T49" fmla="*/ 38 h 428"/>
                <a:gd name="T50" fmla="*/ 121 w 310"/>
                <a:gd name="T51" fmla="*/ 30 h 428"/>
                <a:gd name="T52" fmla="*/ 121 w 310"/>
                <a:gd name="T53" fmla="*/ 30 h 428"/>
                <a:gd name="T54" fmla="*/ 112 w 310"/>
                <a:gd name="T55" fmla="*/ 25 h 428"/>
                <a:gd name="T56" fmla="*/ 112 w 310"/>
                <a:gd name="T57" fmla="*/ 17 h 428"/>
                <a:gd name="T58" fmla="*/ 112 w 310"/>
                <a:gd name="T59" fmla="*/ 18 h 428"/>
                <a:gd name="T60" fmla="*/ 112 w 310"/>
                <a:gd name="T61" fmla="*/ 18 h 428"/>
                <a:gd name="T62" fmla="*/ 112 w 310"/>
                <a:gd name="T63" fmla="*/ 18 h 428"/>
                <a:gd name="T64" fmla="*/ 111 w 310"/>
                <a:gd name="T65" fmla="*/ 18 h 428"/>
                <a:gd name="T66" fmla="*/ 111 w 310"/>
                <a:gd name="T67" fmla="*/ 18 h 428"/>
                <a:gd name="T68" fmla="*/ 117 w 310"/>
                <a:gd name="T69" fmla="*/ 16 h 428"/>
                <a:gd name="T70" fmla="*/ 122 w 310"/>
                <a:gd name="T71" fmla="*/ 16 h 428"/>
                <a:gd name="T72" fmla="*/ 196 w 310"/>
                <a:gd name="T73" fmla="*/ 14 h 428"/>
                <a:gd name="T74" fmla="*/ 196 w 310"/>
                <a:gd name="T75" fmla="*/ 14 h 428"/>
                <a:gd name="T76" fmla="*/ 195 w 310"/>
                <a:gd name="T77" fmla="*/ 17 h 428"/>
                <a:gd name="T78" fmla="*/ 195 w 310"/>
                <a:gd name="T79" fmla="*/ 17 h 428"/>
                <a:gd name="T80" fmla="*/ 199 w 310"/>
                <a:gd name="T81" fmla="*/ 23 h 428"/>
                <a:gd name="T82" fmla="*/ 200 w 310"/>
                <a:gd name="T83" fmla="*/ 25 h 428"/>
                <a:gd name="T84" fmla="*/ 200 w 310"/>
                <a:gd name="T85" fmla="*/ 25 h 428"/>
                <a:gd name="T86" fmla="*/ 207 w 310"/>
                <a:gd name="T87" fmla="*/ 23 h 428"/>
                <a:gd name="T88" fmla="*/ 200 w 310"/>
                <a:gd name="T89" fmla="*/ 22 h 428"/>
                <a:gd name="T90" fmla="*/ 200 w 310"/>
                <a:gd name="T91" fmla="*/ 22 h 428"/>
                <a:gd name="T92" fmla="*/ 200 w 310"/>
                <a:gd name="T93" fmla="*/ 22 h 428"/>
                <a:gd name="T94" fmla="*/ 200 w 310"/>
                <a:gd name="T95" fmla="*/ 22 h 428"/>
                <a:gd name="T96" fmla="*/ 200 w 310"/>
                <a:gd name="T97" fmla="*/ 22 h 428"/>
                <a:gd name="T98" fmla="*/ 192 w 310"/>
                <a:gd name="T99" fmla="*/ 29 h 428"/>
                <a:gd name="T100" fmla="*/ 188 w 310"/>
                <a:gd name="T101" fmla="*/ 32 h 428"/>
                <a:gd name="T102" fmla="*/ 188 w 310"/>
                <a:gd name="T103" fmla="*/ 32 h 428"/>
                <a:gd name="T104" fmla="*/ 188 w 310"/>
                <a:gd name="T105" fmla="*/ 32 h 428"/>
                <a:gd name="T106" fmla="*/ 185 w 310"/>
                <a:gd name="T107" fmla="*/ 18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428">
                  <a:moveTo>
                    <a:pt x="192" y="182"/>
                  </a:moveTo>
                  <a:cubicBezTo>
                    <a:pt x="200" y="182"/>
                    <a:pt x="200" y="182"/>
                    <a:pt x="200" y="18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200" y="43"/>
                    <a:pt x="205" y="40"/>
                  </a:cubicBezTo>
                  <a:cubicBezTo>
                    <a:pt x="207" y="38"/>
                    <a:pt x="209" y="36"/>
                    <a:pt x="211" y="34"/>
                  </a:cubicBezTo>
                  <a:cubicBezTo>
                    <a:pt x="212" y="32"/>
                    <a:pt x="213" y="31"/>
                    <a:pt x="214" y="29"/>
                  </a:cubicBezTo>
                  <a:cubicBezTo>
                    <a:pt x="215" y="28"/>
                    <a:pt x="215" y="25"/>
                    <a:pt x="215" y="23"/>
                  </a:cubicBezTo>
                  <a:cubicBezTo>
                    <a:pt x="215" y="22"/>
                    <a:pt x="215" y="22"/>
                    <a:pt x="215" y="21"/>
                  </a:cubicBezTo>
                  <a:cubicBezTo>
                    <a:pt x="215" y="21"/>
                    <a:pt x="214" y="17"/>
                    <a:pt x="211" y="12"/>
                  </a:cubicBezTo>
                  <a:cubicBezTo>
                    <a:pt x="210" y="10"/>
                    <a:pt x="209" y="7"/>
                    <a:pt x="206" y="5"/>
                  </a:cubicBezTo>
                  <a:cubicBezTo>
                    <a:pt x="205" y="4"/>
                    <a:pt x="204" y="3"/>
                    <a:pt x="202" y="2"/>
                  </a:cubicBezTo>
                  <a:cubicBezTo>
                    <a:pt x="200" y="1"/>
                    <a:pt x="198" y="1"/>
                    <a:pt x="196" y="1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8" y="0"/>
                    <a:pt x="113" y="0"/>
                    <a:pt x="108" y="2"/>
                  </a:cubicBezTo>
                  <a:cubicBezTo>
                    <a:pt x="105" y="3"/>
                    <a:pt x="103" y="4"/>
                    <a:pt x="100" y="7"/>
                  </a:cubicBezTo>
                  <a:cubicBezTo>
                    <a:pt x="99" y="8"/>
                    <a:pt x="98" y="9"/>
                    <a:pt x="97" y="11"/>
                  </a:cubicBezTo>
                  <a:cubicBezTo>
                    <a:pt x="96" y="13"/>
                    <a:pt x="96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7"/>
                    <a:pt x="95" y="20"/>
                    <a:pt x="95" y="22"/>
                  </a:cubicBezTo>
                  <a:cubicBezTo>
                    <a:pt x="95" y="27"/>
                    <a:pt x="97" y="31"/>
                    <a:pt x="99" y="35"/>
                  </a:cubicBezTo>
                  <a:cubicBezTo>
                    <a:pt x="103" y="40"/>
                    <a:pt x="108" y="43"/>
                    <a:pt x="112" y="44"/>
                  </a:cubicBezTo>
                  <a:cubicBezTo>
                    <a:pt x="116" y="46"/>
                    <a:pt x="118" y="46"/>
                    <a:pt x="119" y="46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93" y="210"/>
                    <a:pt x="65" y="253"/>
                    <a:pt x="42" y="292"/>
                  </a:cubicBezTo>
                  <a:cubicBezTo>
                    <a:pt x="30" y="312"/>
                    <a:pt x="20" y="331"/>
                    <a:pt x="13" y="347"/>
                  </a:cubicBezTo>
                  <a:cubicBezTo>
                    <a:pt x="9" y="355"/>
                    <a:pt x="6" y="363"/>
                    <a:pt x="4" y="370"/>
                  </a:cubicBezTo>
                  <a:cubicBezTo>
                    <a:pt x="2" y="376"/>
                    <a:pt x="0" y="382"/>
                    <a:pt x="0" y="388"/>
                  </a:cubicBezTo>
                  <a:cubicBezTo>
                    <a:pt x="0" y="392"/>
                    <a:pt x="1" y="396"/>
                    <a:pt x="3" y="399"/>
                  </a:cubicBezTo>
                  <a:cubicBezTo>
                    <a:pt x="5" y="403"/>
                    <a:pt x="8" y="406"/>
                    <a:pt x="11" y="408"/>
                  </a:cubicBezTo>
                  <a:cubicBezTo>
                    <a:pt x="18" y="412"/>
                    <a:pt x="26" y="415"/>
                    <a:pt x="36" y="417"/>
                  </a:cubicBezTo>
                  <a:cubicBezTo>
                    <a:pt x="50" y="421"/>
                    <a:pt x="69" y="424"/>
                    <a:pt x="89" y="426"/>
                  </a:cubicBezTo>
                  <a:cubicBezTo>
                    <a:pt x="110" y="427"/>
                    <a:pt x="132" y="428"/>
                    <a:pt x="155" y="428"/>
                  </a:cubicBezTo>
                  <a:cubicBezTo>
                    <a:pt x="189" y="428"/>
                    <a:pt x="224" y="426"/>
                    <a:pt x="251" y="422"/>
                  </a:cubicBezTo>
                  <a:cubicBezTo>
                    <a:pt x="265" y="420"/>
                    <a:pt x="277" y="417"/>
                    <a:pt x="286" y="414"/>
                  </a:cubicBezTo>
                  <a:cubicBezTo>
                    <a:pt x="291" y="412"/>
                    <a:pt x="295" y="410"/>
                    <a:pt x="299" y="408"/>
                  </a:cubicBezTo>
                  <a:cubicBezTo>
                    <a:pt x="302" y="406"/>
                    <a:pt x="305" y="403"/>
                    <a:pt x="307" y="399"/>
                  </a:cubicBezTo>
                  <a:cubicBezTo>
                    <a:pt x="309" y="396"/>
                    <a:pt x="310" y="392"/>
                    <a:pt x="310" y="388"/>
                  </a:cubicBezTo>
                  <a:cubicBezTo>
                    <a:pt x="310" y="383"/>
                    <a:pt x="309" y="377"/>
                    <a:pt x="307" y="370"/>
                  </a:cubicBezTo>
                  <a:cubicBezTo>
                    <a:pt x="303" y="358"/>
                    <a:pt x="297" y="344"/>
                    <a:pt x="289" y="329"/>
                  </a:cubicBezTo>
                  <a:cubicBezTo>
                    <a:pt x="266" y="282"/>
                    <a:pt x="228" y="222"/>
                    <a:pt x="199" y="178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207" y="220"/>
                    <a:pt x="235" y="263"/>
                    <a:pt x="257" y="301"/>
                  </a:cubicBezTo>
                  <a:cubicBezTo>
                    <a:pt x="267" y="321"/>
                    <a:pt x="277" y="339"/>
                    <a:pt x="284" y="354"/>
                  </a:cubicBezTo>
                  <a:cubicBezTo>
                    <a:pt x="287" y="362"/>
                    <a:pt x="290" y="369"/>
                    <a:pt x="291" y="375"/>
                  </a:cubicBezTo>
                  <a:cubicBezTo>
                    <a:pt x="293" y="381"/>
                    <a:pt x="294" y="385"/>
                    <a:pt x="294" y="388"/>
                  </a:cubicBezTo>
                  <a:cubicBezTo>
                    <a:pt x="294" y="390"/>
                    <a:pt x="293" y="391"/>
                    <a:pt x="293" y="391"/>
                  </a:cubicBezTo>
                  <a:cubicBezTo>
                    <a:pt x="293" y="392"/>
                    <a:pt x="292" y="393"/>
                    <a:pt x="290" y="394"/>
                  </a:cubicBezTo>
                  <a:cubicBezTo>
                    <a:pt x="286" y="397"/>
                    <a:pt x="279" y="400"/>
                    <a:pt x="270" y="402"/>
                  </a:cubicBezTo>
                  <a:cubicBezTo>
                    <a:pt x="257" y="405"/>
                    <a:pt x="239" y="408"/>
                    <a:pt x="219" y="410"/>
                  </a:cubicBezTo>
                  <a:cubicBezTo>
                    <a:pt x="199" y="411"/>
                    <a:pt x="177" y="412"/>
                    <a:pt x="155" y="412"/>
                  </a:cubicBezTo>
                  <a:cubicBezTo>
                    <a:pt x="121" y="412"/>
                    <a:pt x="88" y="410"/>
                    <a:pt x="62" y="406"/>
                  </a:cubicBezTo>
                  <a:cubicBezTo>
                    <a:pt x="48" y="404"/>
                    <a:pt x="37" y="402"/>
                    <a:pt x="29" y="399"/>
                  </a:cubicBezTo>
                  <a:cubicBezTo>
                    <a:pt x="25" y="397"/>
                    <a:pt x="22" y="396"/>
                    <a:pt x="20" y="394"/>
                  </a:cubicBezTo>
                  <a:cubicBezTo>
                    <a:pt x="18" y="393"/>
                    <a:pt x="17" y="392"/>
                    <a:pt x="17" y="391"/>
                  </a:cubicBezTo>
                  <a:cubicBezTo>
                    <a:pt x="17" y="391"/>
                    <a:pt x="16" y="390"/>
                    <a:pt x="16" y="388"/>
                  </a:cubicBezTo>
                  <a:cubicBezTo>
                    <a:pt x="16" y="385"/>
                    <a:pt x="17" y="380"/>
                    <a:pt x="19" y="374"/>
                  </a:cubicBezTo>
                  <a:cubicBezTo>
                    <a:pt x="22" y="364"/>
                    <a:pt x="28" y="350"/>
                    <a:pt x="36" y="335"/>
                  </a:cubicBezTo>
                  <a:cubicBezTo>
                    <a:pt x="48" y="312"/>
                    <a:pt x="64" y="286"/>
                    <a:pt x="81" y="260"/>
                  </a:cubicBezTo>
                  <a:cubicBezTo>
                    <a:pt x="97" y="233"/>
                    <a:pt x="113" y="208"/>
                    <a:pt x="127" y="186"/>
                  </a:cubicBezTo>
                  <a:cubicBezTo>
                    <a:pt x="128" y="185"/>
                    <a:pt x="128" y="184"/>
                    <a:pt x="128" y="182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4"/>
                    <a:pt x="125" y="31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0"/>
                    <a:pt x="117" y="29"/>
                    <a:pt x="115" y="28"/>
                  </a:cubicBezTo>
                  <a:cubicBezTo>
                    <a:pt x="114" y="27"/>
                    <a:pt x="113" y="26"/>
                    <a:pt x="112" y="25"/>
                  </a:cubicBezTo>
                  <a:cubicBezTo>
                    <a:pt x="112" y="24"/>
                    <a:pt x="111" y="23"/>
                    <a:pt x="111" y="22"/>
                  </a:cubicBezTo>
                  <a:cubicBezTo>
                    <a:pt x="111" y="21"/>
                    <a:pt x="112" y="20"/>
                    <a:pt x="112" y="19"/>
                  </a:cubicBezTo>
                  <a:cubicBezTo>
                    <a:pt x="112" y="18"/>
                    <a:pt x="112" y="18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3" y="17"/>
                  </a:cubicBezTo>
                  <a:cubicBezTo>
                    <a:pt x="114" y="17"/>
                    <a:pt x="115" y="16"/>
                    <a:pt x="117" y="16"/>
                  </a:cubicBezTo>
                  <a:cubicBezTo>
                    <a:pt x="119" y="16"/>
                    <a:pt x="121" y="16"/>
                    <a:pt x="123" y="16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7" y="18"/>
                  </a:cubicBezTo>
                  <a:cubicBezTo>
                    <a:pt x="197" y="20"/>
                    <a:pt x="198" y="22"/>
                    <a:pt x="199" y="23"/>
                  </a:cubicBezTo>
                  <a:cubicBezTo>
                    <a:pt x="199" y="24"/>
                    <a:pt x="199" y="24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199" y="23"/>
                    <a:pt x="198" y="25"/>
                  </a:cubicBezTo>
                  <a:cubicBezTo>
                    <a:pt x="196" y="26"/>
                    <a:pt x="194" y="28"/>
                    <a:pt x="192" y="29"/>
                  </a:cubicBezTo>
                  <a:cubicBezTo>
                    <a:pt x="191" y="30"/>
                    <a:pt x="190" y="31"/>
                    <a:pt x="189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6" y="33"/>
                    <a:pt x="184" y="36"/>
                    <a:pt x="184" y="39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4"/>
                    <a:pt x="184" y="185"/>
                    <a:pt x="185" y="187"/>
                  </a:cubicBezTo>
                  <a:lnTo>
                    <a:pt x="192" y="182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Oval 87"/>
            <p:cNvSpPr>
              <a:spLocks noChangeArrowheads="1"/>
            </p:cNvSpPr>
            <p:nvPr/>
          </p:nvSpPr>
          <p:spPr bwMode="auto">
            <a:xfrm>
              <a:off x="7588607" y="3060168"/>
              <a:ext cx="66652" cy="67326"/>
            </a:xfrm>
            <a:prstGeom prst="ellipse">
              <a:avLst/>
            </a:pr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7" name="Freeform 88"/>
            <p:cNvSpPr>
              <a:spLocks noEditPoints="1"/>
            </p:cNvSpPr>
            <p:nvPr/>
          </p:nvSpPr>
          <p:spPr bwMode="auto">
            <a:xfrm>
              <a:off x="7429718" y="3157116"/>
              <a:ext cx="350093" cy="229580"/>
            </a:xfrm>
            <a:custGeom>
              <a:avLst/>
              <a:gdLst>
                <a:gd name="T0" fmla="*/ 161 w 220"/>
                <a:gd name="T1" fmla="*/ 0 h 144"/>
                <a:gd name="T2" fmla="*/ 65 w 220"/>
                <a:gd name="T3" fmla="*/ 3 h 144"/>
                <a:gd name="T4" fmla="*/ 0 w 220"/>
                <a:gd name="T5" fmla="*/ 118 h 144"/>
                <a:gd name="T6" fmla="*/ 220 w 220"/>
                <a:gd name="T7" fmla="*/ 119 h 144"/>
                <a:gd name="T8" fmla="*/ 161 w 220"/>
                <a:gd name="T9" fmla="*/ 0 h 144"/>
                <a:gd name="T10" fmla="*/ 87 w 220"/>
                <a:gd name="T11" fmla="*/ 87 h 144"/>
                <a:gd name="T12" fmla="*/ 62 w 220"/>
                <a:gd name="T13" fmla="*/ 63 h 144"/>
                <a:gd name="T14" fmla="*/ 87 w 220"/>
                <a:gd name="T15" fmla="*/ 39 h 144"/>
                <a:gd name="T16" fmla="*/ 111 w 220"/>
                <a:gd name="T17" fmla="*/ 63 h 144"/>
                <a:gd name="T18" fmla="*/ 87 w 220"/>
                <a:gd name="T19" fmla="*/ 87 h 144"/>
                <a:gd name="T20" fmla="*/ 147 w 220"/>
                <a:gd name="T21" fmla="*/ 103 h 144"/>
                <a:gd name="T22" fmla="*/ 132 w 220"/>
                <a:gd name="T23" fmla="*/ 88 h 144"/>
                <a:gd name="T24" fmla="*/ 147 w 220"/>
                <a:gd name="T25" fmla="*/ 74 h 144"/>
                <a:gd name="T26" fmla="*/ 161 w 220"/>
                <a:gd name="T27" fmla="*/ 88 h 144"/>
                <a:gd name="T28" fmla="*/ 147 w 220"/>
                <a:gd name="T29" fmla="*/ 10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144">
                  <a:moveTo>
                    <a:pt x="161" y="0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9" y="134"/>
                    <a:pt x="147" y="144"/>
                    <a:pt x="220" y="119"/>
                  </a:cubicBezTo>
                  <a:lnTo>
                    <a:pt x="161" y="0"/>
                  </a:lnTo>
                  <a:close/>
                  <a:moveTo>
                    <a:pt x="87" y="87"/>
                  </a:moveTo>
                  <a:cubicBezTo>
                    <a:pt x="73" y="87"/>
                    <a:pt x="62" y="76"/>
                    <a:pt x="62" y="63"/>
                  </a:cubicBezTo>
                  <a:cubicBezTo>
                    <a:pt x="62" y="49"/>
                    <a:pt x="73" y="39"/>
                    <a:pt x="87" y="39"/>
                  </a:cubicBezTo>
                  <a:cubicBezTo>
                    <a:pt x="100" y="39"/>
                    <a:pt x="111" y="49"/>
                    <a:pt x="111" y="63"/>
                  </a:cubicBezTo>
                  <a:cubicBezTo>
                    <a:pt x="111" y="76"/>
                    <a:pt x="100" y="87"/>
                    <a:pt x="87" y="87"/>
                  </a:cubicBezTo>
                  <a:close/>
                  <a:moveTo>
                    <a:pt x="147" y="103"/>
                  </a:moveTo>
                  <a:cubicBezTo>
                    <a:pt x="139" y="103"/>
                    <a:pt x="132" y="96"/>
                    <a:pt x="132" y="88"/>
                  </a:cubicBezTo>
                  <a:cubicBezTo>
                    <a:pt x="132" y="81"/>
                    <a:pt x="139" y="74"/>
                    <a:pt x="147" y="74"/>
                  </a:cubicBezTo>
                  <a:cubicBezTo>
                    <a:pt x="155" y="74"/>
                    <a:pt x="161" y="81"/>
                    <a:pt x="161" y="88"/>
                  </a:cubicBezTo>
                  <a:cubicBezTo>
                    <a:pt x="161" y="96"/>
                    <a:pt x="155" y="103"/>
                    <a:pt x="147" y="103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8" name="Group 93"/>
          <p:cNvGrpSpPr/>
          <p:nvPr/>
        </p:nvGrpSpPr>
        <p:grpSpPr>
          <a:xfrm>
            <a:off x="5601687" y="3770097"/>
            <a:ext cx="749765" cy="877400"/>
            <a:chOff x="7004221" y="4138049"/>
            <a:chExt cx="818678" cy="958042"/>
          </a:xfrm>
        </p:grpSpPr>
        <p:sp>
          <p:nvSpPr>
            <p:cNvPr id="279" name="Freeform 68"/>
            <p:cNvSpPr>
              <a:spLocks/>
            </p:cNvSpPr>
            <p:nvPr/>
          </p:nvSpPr>
          <p:spPr bwMode="auto">
            <a:xfrm>
              <a:off x="7004221" y="4138049"/>
              <a:ext cx="818678" cy="958042"/>
            </a:xfrm>
            <a:custGeom>
              <a:avLst/>
              <a:gdLst>
                <a:gd name="T0" fmla="*/ 257 w 514"/>
                <a:gd name="T1" fmla="*/ 0 h 602"/>
                <a:gd name="T2" fmla="*/ 0 w 514"/>
                <a:gd name="T3" fmla="*/ 257 h 602"/>
                <a:gd name="T4" fmla="*/ 131 w 514"/>
                <a:gd name="T5" fmla="*/ 481 h 602"/>
                <a:gd name="T6" fmla="*/ 142 w 514"/>
                <a:gd name="T7" fmla="*/ 602 h 602"/>
                <a:gd name="T8" fmla="*/ 246 w 514"/>
                <a:gd name="T9" fmla="*/ 514 h 602"/>
                <a:gd name="T10" fmla="*/ 257 w 514"/>
                <a:gd name="T11" fmla="*/ 514 h 602"/>
                <a:gd name="T12" fmla="*/ 514 w 514"/>
                <a:gd name="T13" fmla="*/ 257 h 602"/>
                <a:gd name="T14" fmla="*/ 257 w 514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02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49" y="514"/>
                    <a:pt x="253" y="514"/>
                    <a:pt x="257" y="514"/>
                  </a:cubicBezTo>
                  <a:cubicBezTo>
                    <a:pt x="399" y="514"/>
                    <a:pt x="514" y="399"/>
                    <a:pt x="514" y="257"/>
                  </a:cubicBezTo>
                  <a:cubicBezTo>
                    <a:pt x="514" y="115"/>
                    <a:pt x="399" y="0"/>
                    <a:pt x="257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0" name="Freeform 89"/>
            <p:cNvSpPr>
              <a:spLocks/>
            </p:cNvSpPr>
            <p:nvPr/>
          </p:nvSpPr>
          <p:spPr bwMode="auto">
            <a:xfrm>
              <a:off x="7138199" y="4430915"/>
              <a:ext cx="154175" cy="216115"/>
            </a:xfrm>
            <a:custGeom>
              <a:avLst/>
              <a:gdLst>
                <a:gd name="T0" fmla="*/ 3 w 97"/>
                <a:gd name="T1" fmla="*/ 54 h 136"/>
                <a:gd name="T2" fmla="*/ 51 w 97"/>
                <a:gd name="T3" fmla="*/ 0 h 136"/>
                <a:gd name="T4" fmla="*/ 97 w 97"/>
                <a:gd name="T5" fmla="*/ 42 h 136"/>
                <a:gd name="T6" fmla="*/ 73 w 97"/>
                <a:gd name="T7" fmla="*/ 82 h 136"/>
                <a:gd name="T8" fmla="*/ 34 w 97"/>
                <a:gd name="T9" fmla="*/ 113 h 136"/>
                <a:gd name="T10" fmla="*/ 97 w 97"/>
                <a:gd name="T11" fmla="*/ 113 h 136"/>
                <a:gd name="T12" fmla="*/ 97 w 97"/>
                <a:gd name="T13" fmla="*/ 136 h 136"/>
                <a:gd name="T14" fmla="*/ 0 w 97"/>
                <a:gd name="T15" fmla="*/ 136 h 136"/>
                <a:gd name="T16" fmla="*/ 42 w 97"/>
                <a:gd name="T17" fmla="*/ 76 h 136"/>
                <a:gd name="T18" fmla="*/ 70 w 97"/>
                <a:gd name="T19" fmla="*/ 43 h 136"/>
                <a:gd name="T20" fmla="*/ 51 w 97"/>
                <a:gd name="T21" fmla="*/ 23 h 136"/>
                <a:gd name="T22" fmla="*/ 28 w 97"/>
                <a:gd name="T23" fmla="*/ 54 h 136"/>
                <a:gd name="T24" fmla="*/ 3 w 97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4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1" y="23"/>
                    <a:pt x="51" y="23"/>
                  </a:cubicBezTo>
                  <a:cubicBezTo>
                    <a:pt x="33" y="23"/>
                    <a:pt x="28" y="40"/>
                    <a:pt x="28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1" name="Freeform 90"/>
            <p:cNvSpPr>
              <a:spLocks/>
            </p:cNvSpPr>
            <p:nvPr/>
          </p:nvSpPr>
          <p:spPr bwMode="auto">
            <a:xfrm>
              <a:off x="7335463" y="4476697"/>
              <a:ext cx="159561" cy="157542"/>
            </a:xfrm>
            <a:custGeom>
              <a:avLst/>
              <a:gdLst>
                <a:gd name="T0" fmla="*/ 0 w 237"/>
                <a:gd name="T1" fmla="*/ 102 h 234"/>
                <a:gd name="T2" fmla="*/ 104 w 237"/>
                <a:gd name="T3" fmla="*/ 102 h 234"/>
                <a:gd name="T4" fmla="*/ 104 w 237"/>
                <a:gd name="T5" fmla="*/ 0 h 234"/>
                <a:gd name="T6" fmla="*/ 132 w 237"/>
                <a:gd name="T7" fmla="*/ 0 h 234"/>
                <a:gd name="T8" fmla="*/ 132 w 237"/>
                <a:gd name="T9" fmla="*/ 102 h 234"/>
                <a:gd name="T10" fmla="*/ 237 w 237"/>
                <a:gd name="T11" fmla="*/ 102 h 234"/>
                <a:gd name="T12" fmla="*/ 237 w 237"/>
                <a:gd name="T13" fmla="*/ 130 h 234"/>
                <a:gd name="T14" fmla="*/ 132 w 237"/>
                <a:gd name="T15" fmla="*/ 130 h 234"/>
                <a:gd name="T16" fmla="*/ 132 w 237"/>
                <a:gd name="T17" fmla="*/ 234 h 234"/>
                <a:gd name="T18" fmla="*/ 104 w 237"/>
                <a:gd name="T19" fmla="*/ 234 h 234"/>
                <a:gd name="T20" fmla="*/ 104 w 237"/>
                <a:gd name="T21" fmla="*/ 130 h 234"/>
                <a:gd name="T22" fmla="*/ 0 w 237"/>
                <a:gd name="T23" fmla="*/ 130 h 234"/>
                <a:gd name="T24" fmla="*/ 0 w 237"/>
                <a:gd name="T25" fmla="*/ 10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4">
                  <a:moveTo>
                    <a:pt x="0" y="102"/>
                  </a:moveTo>
                  <a:lnTo>
                    <a:pt x="104" y="102"/>
                  </a:lnTo>
                  <a:lnTo>
                    <a:pt x="104" y="0"/>
                  </a:lnTo>
                  <a:lnTo>
                    <a:pt x="132" y="0"/>
                  </a:lnTo>
                  <a:lnTo>
                    <a:pt x="132" y="102"/>
                  </a:lnTo>
                  <a:lnTo>
                    <a:pt x="237" y="102"/>
                  </a:lnTo>
                  <a:lnTo>
                    <a:pt x="237" y="130"/>
                  </a:lnTo>
                  <a:lnTo>
                    <a:pt x="132" y="130"/>
                  </a:lnTo>
                  <a:lnTo>
                    <a:pt x="132" y="234"/>
                  </a:lnTo>
                  <a:lnTo>
                    <a:pt x="104" y="234"/>
                  </a:lnTo>
                  <a:lnTo>
                    <a:pt x="104" y="130"/>
                  </a:lnTo>
                  <a:lnTo>
                    <a:pt x="0" y="13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2" name="Freeform 91"/>
            <p:cNvSpPr>
              <a:spLocks/>
            </p:cNvSpPr>
            <p:nvPr/>
          </p:nvSpPr>
          <p:spPr bwMode="auto">
            <a:xfrm>
              <a:off x="7528014" y="4430915"/>
              <a:ext cx="156195" cy="216115"/>
            </a:xfrm>
            <a:custGeom>
              <a:avLst/>
              <a:gdLst>
                <a:gd name="T0" fmla="*/ 3 w 98"/>
                <a:gd name="T1" fmla="*/ 54 h 136"/>
                <a:gd name="T2" fmla="*/ 51 w 98"/>
                <a:gd name="T3" fmla="*/ 0 h 136"/>
                <a:gd name="T4" fmla="*/ 97 w 98"/>
                <a:gd name="T5" fmla="*/ 42 h 136"/>
                <a:gd name="T6" fmla="*/ 73 w 98"/>
                <a:gd name="T7" fmla="*/ 82 h 136"/>
                <a:gd name="T8" fmla="*/ 35 w 98"/>
                <a:gd name="T9" fmla="*/ 113 h 136"/>
                <a:gd name="T10" fmla="*/ 98 w 98"/>
                <a:gd name="T11" fmla="*/ 113 h 136"/>
                <a:gd name="T12" fmla="*/ 98 w 98"/>
                <a:gd name="T13" fmla="*/ 136 h 136"/>
                <a:gd name="T14" fmla="*/ 0 w 98"/>
                <a:gd name="T15" fmla="*/ 136 h 136"/>
                <a:gd name="T16" fmla="*/ 42 w 98"/>
                <a:gd name="T17" fmla="*/ 76 h 136"/>
                <a:gd name="T18" fmla="*/ 70 w 98"/>
                <a:gd name="T19" fmla="*/ 43 h 136"/>
                <a:gd name="T20" fmla="*/ 51 w 98"/>
                <a:gd name="T21" fmla="*/ 23 h 136"/>
                <a:gd name="T22" fmla="*/ 29 w 98"/>
                <a:gd name="T23" fmla="*/ 54 h 136"/>
                <a:gd name="T24" fmla="*/ 3 w 98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5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2" y="23"/>
                    <a:pt x="51" y="23"/>
                  </a:cubicBezTo>
                  <a:cubicBezTo>
                    <a:pt x="33" y="23"/>
                    <a:pt x="29" y="40"/>
                    <a:pt x="29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3" name="Group 98"/>
          <p:cNvGrpSpPr/>
          <p:nvPr/>
        </p:nvGrpSpPr>
        <p:grpSpPr>
          <a:xfrm>
            <a:off x="4556582" y="1874717"/>
            <a:ext cx="895279" cy="1048192"/>
            <a:chOff x="5863054" y="2068463"/>
            <a:chExt cx="977566" cy="1144534"/>
          </a:xfrm>
        </p:grpSpPr>
        <p:sp>
          <p:nvSpPr>
            <p:cNvPr id="284" name="Freeform 63"/>
            <p:cNvSpPr>
              <a:spLocks/>
            </p:cNvSpPr>
            <p:nvPr/>
          </p:nvSpPr>
          <p:spPr bwMode="auto">
            <a:xfrm>
              <a:off x="5863054" y="2068463"/>
              <a:ext cx="977566" cy="1144534"/>
            </a:xfrm>
            <a:custGeom>
              <a:avLst/>
              <a:gdLst>
                <a:gd name="T0" fmla="*/ 614 w 614"/>
                <a:gd name="T1" fmla="*/ 307 h 719"/>
                <a:gd name="T2" fmla="*/ 307 w 614"/>
                <a:gd name="T3" fmla="*/ 0 h 719"/>
                <a:gd name="T4" fmla="*/ 0 w 614"/>
                <a:gd name="T5" fmla="*/ 307 h 719"/>
                <a:gd name="T6" fmla="*/ 307 w 614"/>
                <a:gd name="T7" fmla="*/ 614 h 719"/>
                <a:gd name="T8" fmla="*/ 321 w 614"/>
                <a:gd name="T9" fmla="*/ 614 h 719"/>
                <a:gd name="T10" fmla="*/ 445 w 614"/>
                <a:gd name="T11" fmla="*/ 719 h 719"/>
                <a:gd name="T12" fmla="*/ 458 w 614"/>
                <a:gd name="T13" fmla="*/ 575 h 719"/>
                <a:gd name="T14" fmla="*/ 614 w 614"/>
                <a:gd name="T15" fmla="*/ 30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614" y="307"/>
                  </a:moveTo>
                  <a:cubicBezTo>
                    <a:pt x="614" y="138"/>
                    <a:pt x="477" y="0"/>
                    <a:pt x="307" y="0"/>
                  </a:cubicBez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312" y="614"/>
                    <a:pt x="316" y="614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Freeform 92"/>
            <p:cNvSpPr>
              <a:spLocks noEditPoints="1"/>
            </p:cNvSpPr>
            <p:nvPr/>
          </p:nvSpPr>
          <p:spPr bwMode="auto">
            <a:xfrm>
              <a:off x="6063684" y="2215232"/>
              <a:ext cx="486763" cy="555436"/>
            </a:xfrm>
            <a:custGeom>
              <a:avLst/>
              <a:gdLst>
                <a:gd name="T0" fmla="*/ 0 w 723"/>
                <a:gd name="T1" fmla="*/ 338 h 825"/>
                <a:gd name="T2" fmla="*/ 305 w 723"/>
                <a:gd name="T3" fmla="*/ 825 h 825"/>
                <a:gd name="T4" fmla="*/ 723 w 723"/>
                <a:gd name="T5" fmla="*/ 0 h 825"/>
                <a:gd name="T6" fmla="*/ 0 w 723"/>
                <a:gd name="T7" fmla="*/ 338 h 825"/>
                <a:gd name="T8" fmla="*/ 198 w 723"/>
                <a:gd name="T9" fmla="*/ 383 h 825"/>
                <a:gd name="T10" fmla="*/ 482 w 723"/>
                <a:gd name="T11" fmla="*/ 250 h 825"/>
                <a:gd name="T12" fmla="*/ 319 w 723"/>
                <a:gd name="T13" fmla="*/ 574 h 825"/>
                <a:gd name="T14" fmla="*/ 198 w 723"/>
                <a:gd name="T15" fmla="*/ 38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3" h="825">
                  <a:moveTo>
                    <a:pt x="0" y="338"/>
                  </a:moveTo>
                  <a:lnTo>
                    <a:pt x="305" y="825"/>
                  </a:lnTo>
                  <a:lnTo>
                    <a:pt x="723" y="0"/>
                  </a:lnTo>
                  <a:lnTo>
                    <a:pt x="0" y="338"/>
                  </a:lnTo>
                  <a:close/>
                  <a:moveTo>
                    <a:pt x="198" y="383"/>
                  </a:moveTo>
                  <a:lnTo>
                    <a:pt x="482" y="250"/>
                  </a:lnTo>
                  <a:lnTo>
                    <a:pt x="319" y="574"/>
                  </a:lnTo>
                  <a:lnTo>
                    <a:pt x="198" y="383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Freeform 93"/>
            <p:cNvSpPr>
              <a:spLocks/>
            </p:cNvSpPr>
            <p:nvPr/>
          </p:nvSpPr>
          <p:spPr bwMode="auto">
            <a:xfrm>
              <a:off x="6383480" y="2531662"/>
              <a:ext cx="200630" cy="207363"/>
            </a:xfrm>
            <a:custGeom>
              <a:avLst/>
              <a:gdLst>
                <a:gd name="T0" fmla="*/ 0 w 298"/>
                <a:gd name="T1" fmla="*/ 194 h 308"/>
                <a:gd name="T2" fmla="*/ 184 w 298"/>
                <a:gd name="T3" fmla="*/ 0 h 308"/>
                <a:gd name="T4" fmla="*/ 298 w 298"/>
                <a:gd name="T5" fmla="*/ 116 h 308"/>
                <a:gd name="T6" fmla="*/ 113 w 298"/>
                <a:gd name="T7" fmla="*/ 308 h 308"/>
                <a:gd name="T8" fmla="*/ 0 w 298"/>
                <a:gd name="T9" fmla="*/ 1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08">
                  <a:moveTo>
                    <a:pt x="0" y="194"/>
                  </a:moveTo>
                  <a:lnTo>
                    <a:pt x="184" y="0"/>
                  </a:lnTo>
                  <a:lnTo>
                    <a:pt x="298" y="116"/>
                  </a:lnTo>
                  <a:lnTo>
                    <a:pt x="113" y="30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7" name="Freeform 94"/>
            <p:cNvSpPr>
              <a:spLocks/>
            </p:cNvSpPr>
            <p:nvPr/>
          </p:nvSpPr>
          <p:spPr bwMode="auto">
            <a:xfrm>
              <a:off x="6351837" y="2675066"/>
              <a:ext cx="94929" cy="87523"/>
            </a:xfrm>
            <a:custGeom>
              <a:avLst/>
              <a:gdLst>
                <a:gd name="T0" fmla="*/ 16 w 60"/>
                <a:gd name="T1" fmla="*/ 0 h 55"/>
                <a:gd name="T2" fmla="*/ 60 w 60"/>
                <a:gd name="T3" fmla="*/ 45 h 55"/>
                <a:gd name="T4" fmla="*/ 0 w 60"/>
                <a:gd name="T5" fmla="*/ 55 h 55"/>
                <a:gd name="T6" fmla="*/ 16 w 6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5">
                  <a:moveTo>
                    <a:pt x="16" y="0"/>
                  </a:moveTo>
                  <a:cubicBezTo>
                    <a:pt x="17" y="1"/>
                    <a:pt x="60" y="45"/>
                    <a:pt x="60" y="4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8" name="Freeform 95"/>
            <p:cNvSpPr>
              <a:spLocks/>
            </p:cNvSpPr>
            <p:nvPr/>
          </p:nvSpPr>
          <p:spPr bwMode="auto">
            <a:xfrm>
              <a:off x="6502646" y="2476455"/>
              <a:ext cx="135324" cy="133305"/>
            </a:xfrm>
            <a:custGeom>
              <a:avLst/>
              <a:gdLst>
                <a:gd name="T0" fmla="*/ 156 w 201"/>
                <a:gd name="T1" fmla="*/ 198 h 198"/>
                <a:gd name="T2" fmla="*/ 0 w 201"/>
                <a:gd name="T3" fmla="*/ 44 h 198"/>
                <a:gd name="T4" fmla="*/ 45 w 201"/>
                <a:gd name="T5" fmla="*/ 0 h 198"/>
                <a:gd name="T6" fmla="*/ 201 w 201"/>
                <a:gd name="T7" fmla="*/ 153 h 198"/>
                <a:gd name="T8" fmla="*/ 156 w 201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98">
                  <a:moveTo>
                    <a:pt x="156" y="198"/>
                  </a:moveTo>
                  <a:lnTo>
                    <a:pt x="0" y="44"/>
                  </a:lnTo>
                  <a:lnTo>
                    <a:pt x="45" y="0"/>
                  </a:lnTo>
                  <a:lnTo>
                    <a:pt x="201" y="153"/>
                  </a:lnTo>
                  <a:lnTo>
                    <a:pt x="156" y="198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9" name="Rectangle 96"/>
            <p:cNvSpPr>
              <a:spLocks noChangeArrowheads="1"/>
            </p:cNvSpPr>
            <p:nvPr/>
          </p:nvSpPr>
          <p:spPr bwMode="auto">
            <a:xfrm>
              <a:off x="6200355" y="2799618"/>
              <a:ext cx="311717" cy="31643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0" name="Group 105"/>
          <p:cNvGrpSpPr/>
          <p:nvPr/>
        </p:nvGrpSpPr>
        <p:grpSpPr>
          <a:xfrm>
            <a:off x="2940515" y="3889715"/>
            <a:ext cx="813891" cy="952006"/>
            <a:chOff x="4098452" y="4268661"/>
            <a:chExt cx="888697" cy="1039506"/>
          </a:xfrm>
        </p:grpSpPr>
        <p:sp>
          <p:nvSpPr>
            <p:cNvPr id="291" name="Freeform 60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210 w 210"/>
                <a:gd name="T1" fmla="*/ 261 h 392"/>
                <a:gd name="T2" fmla="*/ 204 w 210"/>
                <a:gd name="T3" fmla="*/ 290 h 392"/>
                <a:gd name="T4" fmla="*/ 187 w 210"/>
                <a:gd name="T5" fmla="*/ 318 h 392"/>
                <a:gd name="T6" fmla="*/ 159 w 210"/>
                <a:gd name="T7" fmla="*/ 341 h 392"/>
                <a:gd name="T8" fmla="*/ 123 w 210"/>
                <a:gd name="T9" fmla="*/ 355 h 392"/>
                <a:gd name="T10" fmla="*/ 123 w 210"/>
                <a:gd name="T11" fmla="*/ 392 h 392"/>
                <a:gd name="T12" fmla="*/ 96 w 210"/>
                <a:gd name="T13" fmla="*/ 392 h 392"/>
                <a:gd name="T14" fmla="*/ 96 w 210"/>
                <a:gd name="T15" fmla="*/ 358 h 392"/>
                <a:gd name="T16" fmla="*/ 94 w 210"/>
                <a:gd name="T17" fmla="*/ 358 h 392"/>
                <a:gd name="T18" fmla="*/ 91 w 210"/>
                <a:gd name="T19" fmla="*/ 358 h 392"/>
                <a:gd name="T20" fmla="*/ 64 w 210"/>
                <a:gd name="T21" fmla="*/ 357 h 392"/>
                <a:gd name="T22" fmla="*/ 41 w 210"/>
                <a:gd name="T23" fmla="*/ 352 h 392"/>
                <a:gd name="T24" fmla="*/ 20 w 210"/>
                <a:gd name="T25" fmla="*/ 345 h 392"/>
                <a:gd name="T26" fmla="*/ 0 w 210"/>
                <a:gd name="T27" fmla="*/ 335 h 392"/>
                <a:gd name="T28" fmla="*/ 15 w 210"/>
                <a:gd name="T29" fmla="*/ 288 h 392"/>
                <a:gd name="T30" fmla="*/ 31 w 210"/>
                <a:gd name="T31" fmla="*/ 297 h 392"/>
                <a:gd name="T32" fmla="*/ 51 w 210"/>
                <a:gd name="T33" fmla="*/ 306 h 392"/>
                <a:gd name="T34" fmla="*/ 74 w 210"/>
                <a:gd name="T35" fmla="*/ 314 h 392"/>
                <a:gd name="T36" fmla="*/ 96 w 210"/>
                <a:gd name="T37" fmla="*/ 318 h 392"/>
                <a:gd name="T38" fmla="*/ 96 w 210"/>
                <a:gd name="T39" fmla="*/ 219 h 392"/>
                <a:gd name="T40" fmla="*/ 66 w 210"/>
                <a:gd name="T41" fmla="*/ 206 h 392"/>
                <a:gd name="T42" fmla="*/ 39 w 210"/>
                <a:gd name="T43" fmla="*/ 188 h 392"/>
                <a:gd name="T44" fmla="*/ 19 w 210"/>
                <a:gd name="T45" fmla="*/ 160 h 392"/>
                <a:gd name="T46" fmla="*/ 11 w 210"/>
                <a:gd name="T47" fmla="*/ 119 h 392"/>
                <a:gd name="T48" fmla="*/ 17 w 210"/>
                <a:gd name="T49" fmla="*/ 94 h 392"/>
                <a:gd name="T50" fmla="*/ 33 w 210"/>
                <a:gd name="T51" fmla="*/ 69 h 392"/>
                <a:gd name="T52" fmla="*/ 60 w 210"/>
                <a:gd name="T53" fmla="*/ 48 h 392"/>
                <a:gd name="T54" fmla="*/ 96 w 210"/>
                <a:gd name="T55" fmla="*/ 35 h 392"/>
                <a:gd name="T56" fmla="*/ 96 w 210"/>
                <a:gd name="T57" fmla="*/ 0 h 392"/>
                <a:gd name="T58" fmla="*/ 123 w 210"/>
                <a:gd name="T59" fmla="*/ 0 h 392"/>
                <a:gd name="T60" fmla="*/ 123 w 210"/>
                <a:gd name="T61" fmla="*/ 32 h 392"/>
                <a:gd name="T62" fmla="*/ 123 w 210"/>
                <a:gd name="T63" fmla="*/ 32 h 392"/>
                <a:gd name="T64" fmla="*/ 161 w 210"/>
                <a:gd name="T65" fmla="*/ 34 h 392"/>
                <a:gd name="T66" fmla="*/ 196 w 210"/>
                <a:gd name="T67" fmla="*/ 40 h 392"/>
                <a:gd name="T68" fmla="*/ 187 w 210"/>
                <a:gd name="T69" fmla="*/ 87 h 392"/>
                <a:gd name="T70" fmla="*/ 155 w 210"/>
                <a:gd name="T71" fmla="*/ 77 h 392"/>
                <a:gd name="T72" fmla="*/ 123 w 210"/>
                <a:gd name="T73" fmla="*/ 72 h 392"/>
                <a:gd name="T74" fmla="*/ 123 w 210"/>
                <a:gd name="T75" fmla="*/ 159 h 392"/>
                <a:gd name="T76" fmla="*/ 153 w 210"/>
                <a:gd name="T77" fmla="*/ 172 h 392"/>
                <a:gd name="T78" fmla="*/ 181 w 210"/>
                <a:gd name="T79" fmla="*/ 191 h 392"/>
                <a:gd name="T80" fmla="*/ 202 w 210"/>
                <a:gd name="T81" fmla="*/ 219 h 392"/>
                <a:gd name="T82" fmla="*/ 210 w 210"/>
                <a:gd name="T83" fmla="*/ 261 h 392"/>
                <a:gd name="T84" fmla="*/ 65 w 210"/>
                <a:gd name="T85" fmla="*/ 110 h 392"/>
                <a:gd name="T86" fmla="*/ 74 w 210"/>
                <a:gd name="T87" fmla="*/ 133 h 392"/>
                <a:gd name="T88" fmla="*/ 96 w 210"/>
                <a:gd name="T89" fmla="*/ 148 h 392"/>
                <a:gd name="T90" fmla="*/ 96 w 210"/>
                <a:gd name="T91" fmla="*/ 73 h 392"/>
                <a:gd name="T92" fmla="*/ 77 w 210"/>
                <a:gd name="T93" fmla="*/ 79 h 392"/>
                <a:gd name="T94" fmla="*/ 68 w 210"/>
                <a:gd name="T95" fmla="*/ 90 h 392"/>
                <a:gd name="T96" fmla="*/ 65 w 210"/>
                <a:gd name="T97" fmla="*/ 110 h 392"/>
                <a:gd name="T98" fmla="*/ 155 w 210"/>
                <a:gd name="T99" fmla="*/ 269 h 392"/>
                <a:gd name="T100" fmla="*/ 146 w 210"/>
                <a:gd name="T101" fmla="*/ 246 h 392"/>
                <a:gd name="T102" fmla="*/ 123 w 210"/>
                <a:gd name="T103" fmla="*/ 230 h 392"/>
                <a:gd name="T104" fmla="*/ 123 w 210"/>
                <a:gd name="T105" fmla="*/ 316 h 392"/>
                <a:gd name="T106" fmla="*/ 132 w 210"/>
                <a:gd name="T107" fmla="*/ 314 h 392"/>
                <a:gd name="T108" fmla="*/ 140 w 210"/>
                <a:gd name="T109" fmla="*/ 311 h 392"/>
                <a:gd name="T110" fmla="*/ 151 w 210"/>
                <a:gd name="T111" fmla="*/ 298 h 392"/>
                <a:gd name="T112" fmla="*/ 155 w 210"/>
                <a:gd name="T113" fmla="*/ 26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210" y="261"/>
                  </a:moveTo>
                  <a:cubicBezTo>
                    <a:pt x="210" y="271"/>
                    <a:pt x="208" y="281"/>
                    <a:pt x="204" y="290"/>
                  </a:cubicBezTo>
                  <a:cubicBezTo>
                    <a:pt x="200" y="300"/>
                    <a:pt x="194" y="310"/>
                    <a:pt x="187" y="318"/>
                  </a:cubicBezTo>
                  <a:cubicBezTo>
                    <a:pt x="179" y="327"/>
                    <a:pt x="170" y="334"/>
                    <a:pt x="159" y="341"/>
                  </a:cubicBezTo>
                  <a:cubicBezTo>
                    <a:pt x="148" y="347"/>
                    <a:pt x="136" y="352"/>
                    <a:pt x="123" y="355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96" y="358"/>
                    <a:pt x="96" y="358"/>
                    <a:pt x="96" y="358"/>
                  </a:cubicBezTo>
                  <a:cubicBezTo>
                    <a:pt x="95" y="358"/>
                    <a:pt x="94" y="358"/>
                    <a:pt x="94" y="358"/>
                  </a:cubicBezTo>
                  <a:cubicBezTo>
                    <a:pt x="93" y="358"/>
                    <a:pt x="92" y="358"/>
                    <a:pt x="91" y="358"/>
                  </a:cubicBezTo>
                  <a:cubicBezTo>
                    <a:pt x="82" y="358"/>
                    <a:pt x="73" y="358"/>
                    <a:pt x="64" y="357"/>
                  </a:cubicBezTo>
                  <a:cubicBezTo>
                    <a:pt x="56" y="356"/>
                    <a:pt x="48" y="354"/>
                    <a:pt x="41" y="352"/>
                  </a:cubicBezTo>
                  <a:cubicBezTo>
                    <a:pt x="34" y="350"/>
                    <a:pt x="27" y="348"/>
                    <a:pt x="20" y="345"/>
                  </a:cubicBezTo>
                  <a:cubicBezTo>
                    <a:pt x="13" y="342"/>
                    <a:pt x="7" y="339"/>
                    <a:pt x="0" y="335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" y="291"/>
                    <a:pt x="25" y="294"/>
                    <a:pt x="31" y="297"/>
                  </a:cubicBezTo>
                  <a:cubicBezTo>
                    <a:pt x="37" y="301"/>
                    <a:pt x="44" y="304"/>
                    <a:pt x="51" y="306"/>
                  </a:cubicBezTo>
                  <a:cubicBezTo>
                    <a:pt x="59" y="309"/>
                    <a:pt x="66" y="312"/>
                    <a:pt x="74" y="314"/>
                  </a:cubicBezTo>
                  <a:cubicBezTo>
                    <a:pt x="82" y="316"/>
                    <a:pt x="89" y="317"/>
                    <a:pt x="96" y="318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86" y="215"/>
                    <a:pt x="76" y="211"/>
                    <a:pt x="66" y="206"/>
                  </a:cubicBezTo>
                  <a:cubicBezTo>
                    <a:pt x="56" y="201"/>
                    <a:pt x="47" y="195"/>
                    <a:pt x="39" y="188"/>
                  </a:cubicBezTo>
                  <a:cubicBezTo>
                    <a:pt x="30" y="180"/>
                    <a:pt x="24" y="171"/>
                    <a:pt x="19" y="160"/>
                  </a:cubicBezTo>
                  <a:cubicBezTo>
                    <a:pt x="13" y="149"/>
                    <a:pt x="11" y="136"/>
                    <a:pt x="11" y="119"/>
                  </a:cubicBezTo>
                  <a:cubicBezTo>
                    <a:pt x="11" y="111"/>
                    <a:pt x="13" y="103"/>
                    <a:pt x="17" y="94"/>
                  </a:cubicBezTo>
                  <a:cubicBezTo>
                    <a:pt x="21" y="85"/>
                    <a:pt x="26" y="77"/>
                    <a:pt x="33" y="69"/>
                  </a:cubicBezTo>
                  <a:cubicBezTo>
                    <a:pt x="41" y="61"/>
                    <a:pt x="50" y="54"/>
                    <a:pt x="60" y="48"/>
                  </a:cubicBezTo>
                  <a:cubicBezTo>
                    <a:pt x="71" y="42"/>
                    <a:pt x="83" y="37"/>
                    <a:pt x="96" y="3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2"/>
                    <a:pt x="149" y="33"/>
                    <a:pt x="161" y="34"/>
                  </a:cubicBezTo>
                  <a:cubicBezTo>
                    <a:pt x="172" y="36"/>
                    <a:pt x="184" y="38"/>
                    <a:pt x="196" y="40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76" y="83"/>
                    <a:pt x="166" y="80"/>
                    <a:pt x="155" y="77"/>
                  </a:cubicBezTo>
                  <a:cubicBezTo>
                    <a:pt x="143" y="74"/>
                    <a:pt x="133" y="73"/>
                    <a:pt x="123" y="72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32" y="163"/>
                    <a:pt x="143" y="168"/>
                    <a:pt x="153" y="172"/>
                  </a:cubicBezTo>
                  <a:cubicBezTo>
                    <a:pt x="163" y="177"/>
                    <a:pt x="173" y="183"/>
                    <a:pt x="181" y="191"/>
                  </a:cubicBezTo>
                  <a:cubicBezTo>
                    <a:pt x="190" y="198"/>
                    <a:pt x="197" y="208"/>
                    <a:pt x="202" y="219"/>
                  </a:cubicBezTo>
                  <a:cubicBezTo>
                    <a:pt x="207" y="230"/>
                    <a:pt x="210" y="244"/>
                    <a:pt x="210" y="261"/>
                  </a:cubicBezTo>
                  <a:moveTo>
                    <a:pt x="65" y="110"/>
                  </a:moveTo>
                  <a:cubicBezTo>
                    <a:pt x="65" y="119"/>
                    <a:pt x="68" y="127"/>
                    <a:pt x="74" y="133"/>
                  </a:cubicBezTo>
                  <a:cubicBezTo>
                    <a:pt x="80" y="139"/>
                    <a:pt x="87" y="144"/>
                    <a:pt x="96" y="148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8" y="74"/>
                    <a:pt x="82" y="76"/>
                    <a:pt x="77" y="79"/>
                  </a:cubicBezTo>
                  <a:cubicBezTo>
                    <a:pt x="73" y="81"/>
                    <a:pt x="70" y="85"/>
                    <a:pt x="68" y="90"/>
                  </a:cubicBezTo>
                  <a:cubicBezTo>
                    <a:pt x="66" y="95"/>
                    <a:pt x="65" y="102"/>
                    <a:pt x="65" y="110"/>
                  </a:cubicBezTo>
                  <a:moveTo>
                    <a:pt x="155" y="269"/>
                  </a:moveTo>
                  <a:cubicBezTo>
                    <a:pt x="155" y="260"/>
                    <a:pt x="152" y="252"/>
                    <a:pt x="146" y="246"/>
                  </a:cubicBezTo>
                  <a:cubicBezTo>
                    <a:pt x="140" y="240"/>
                    <a:pt x="132" y="235"/>
                    <a:pt x="123" y="230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26" y="316"/>
                    <a:pt x="129" y="315"/>
                    <a:pt x="132" y="314"/>
                  </a:cubicBezTo>
                  <a:cubicBezTo>
                    <a:pt x="134" y="313"/>
                    <a:pt x="137" y="312"/>
                    <a:pt x="140" y="311"/>
                  </a:cubicBezTo>
                  <a:cubicBezTo>
                    <a:pt x="144" y="309"/>
                    <a:pt x="148" y="305"/>
                    <a:pt x="151" y="298"/>
                  </a:cubicBezTo>
                  <a:cubicBezTo>
                    <a:pt x="154" y="290"/>
                    <a:pt x="155" y="281"/>
                    <a:pt x="155" y="269"/>
                  </a:cubicBezTo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2" name="Freeform 65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123 w 210"/>
                <a:gd name="T1" fmla="*/ 316 h 392"/>
                <a:gd name="T2" fmla="*/ 123 w 210"/>
                <a:gd name="T3" fmla="*/ 230 h 392"/>
                <a:gd name="T4" fmla="*/ 146 w 210"/>
                <a:gd name="T5" fmla="*/ 246 h 392"/>
                <a:gd name="T6" fmla="*/ 155 w 210"/>
                <a:gd name="T7" fmla="*/ 269 h 392"/>
                <a:gd name="T8" fmla="*/ 151 w 210"/>
                <a:gd name="T9" fmla="*/ 298 h 392"/>
                <a:gd name="T10" fmla="*/ 140 w 210"/>
                <a:gd name="T11" fmla="*/ 311 h 392"/>
                <a:gd name="T12" fmla="*/ 132 w 210"/>
                <a:gd name="T13" fmla="*/ 314 h 392"/>
                <a:gd name="T14" fmla="*/ 123 w 210"/>
                <a:gd name="T15" fmla="*/ 316 h 392"/>
                <a:gd name="T16" fmla="*/ 96 w 210"/>
                <a:gd name="T17" fmla="*/ 148 h 392"/>
                <a:gd name="T18" fmla="*/ 74 w 210"/>
                <a:gd name="T19" fmla="*/ 133 h 392"/>
                <a:gd name="T20" fmla="*/ 65 w 210"/>
                <a:gd name="T21" fmla="*/ 110 h 392"/>
                <a:gd name="T22" fmla="*/ 68 w 210"/>
                <a:gd name="T23" fmla="*/ 90 h 392"/>
                <a:gd name="T24" fmla="*/ 77 w 210"/>
                <a:gd name="T25" fmla="*/ 79 h 392"/>
                <a:gd name="T26" fmla="*/ 96 w 210"/>
                <a:gd name="T27" fmla="*/ 73 h 392"/>
                <a:gd name="T28" fmla="*/ 96 w 210"/>
                <a:gd name="T29" fmla="*/ 148 h 392"/>
                <a:gd name="T30" fmla="*/ 123 w 210"/>
                <a:gd name="T31" fmla="*/ 0 h 392"/>
                <a:gd name="T32" fmla="*/ 96 w 210"/>
                <a:gd name="T33" fmla="*/ 0 h 392"/>
                <a:gd name="T34" fmla="*/ 96 w 210"/>
                <a:gd name="T35" fmla="*/ 35 h 392"/>
                <a:gd name="T36" fmla="*/ 60 w 210"/>
                <a:gd name="T37" fmla="*/ 48 h 392"/>
                <a:gd name="T38" fmla="*/ 33 w 210"/>
                <a:gd name="T39" fmla="*/ 69 h 392"/>
                <a:gd name="T40" fmla="*/ 17 w 210"/>
                <a:gd name="T41" fmla="*/ 94 h 392"/>
                <a:gd name="T42" fmla="*/ 11 w 210"/>
                <a:gd name="T43" fmla="*/ 119 h 392"/>
                <a:gd name="T44" fmla="*/ 19 w 210"/>
                <a:gd name="T45" fmla="*/ 160 h 392"/>
                <a:gd name="T46" fmla="*/ 39 w 210"/>
                <a:gd name="T47" fmla="*/ 188 h 392"/>
                <a:gd name="T48" fmla="*/ 66 w 210"/>
                <a:gd name="T49" fmla="*/ 206 h 392"/>
                <a:gd name="T50" fmla="*/ 96 w 210"/>
                <a:gd name="T51" fmla="*/ 219 h 392"/>
                <a:gd name="T52" fmla="*/ 96 w 210"/>
                <a:gd name="T53" fmla="*/ 318 h 392"/>
                <a:gd name="T54" fmla="*/ 74 w 210"/>
                <a:gd name="T55" fmla="*/ 314 h 392"/>
                <a:gd name="T56" fmla="*/ 51 w 210"/>
                <a:gd name="T57" fmla="*/ 306 h 392"/>
                <a:gd name="T58" fmla="*/ 31 w 210"/>
                <a:gd name="T59" fmla="*/ 297 h 392"/>
                <a:gd name="T60" fmla="*/ 15 w 210"/>
                <a:gd name="T61" fmla="*/ 288 h 392"/>
                <a:gd name="T62" fmla="*/ 0 w 210"/>
                <a:gd name="T63" fmla="*/ 335 h 392"/>
                <a:gd name="T64" fmla="*/ 20 w 210"/>
                <a:gd name="T65" fmla="*/ 345 h 392"/>
                <a:gd name="T66" fmla="*/ 41 w 210"/>
                <a:gd name="T67" fmla="*/ 352 h 392"/>
                <a:gd name="T68" fmla="*/ 64 w 210"/>
                <a:gd name="T69" fmla="*/ 357 h 392"/>
                <a:gd name="T70" fmla="*/ 91 w 210"/>
                <a:gd name="T71" fmla="*/ 358 h 392"/>
                <a:gd name="T72" fmla="*/ 94 w 210"/>
                <a:gd name="T73" fmla="*/ 358 h 392"/>
                <a:gd name="T74" fmla="*/ 96 w 210"/>
                <a:gd name="T75" fmla="*/ 358 h 392"/>
                <a:gd name="T76" fmla="*/ 96 w 210"/>
                <a:gd name="T77" fmla="*/ 392 h 392"/>
                <a:gd name="T78" fmla="*/ 123 w 210"/>
                <a:gd name="T79" fmla="*/ 392 h 392"/>
                <a:gd name="T80" fmla="*/ 123 w 210"/>
                <a:gd name="T81" fmla="*/ 355 h 392"/>
                <a:gd name="T82" fmla="*/ 159 w 210"/>
                <a:gd name="T83" fmla="*/ 341 h 392"/>
                <a:gd name="T84" fmla="*/ 187 w 210"/>
                <a:gd name="T85" fmla="*/ 318 h 392"/>
                <a:gd name="T86" fmla="*/ 204 w 210"/>
                <a:gd name="T87" fmla="*/ 290 h 392"/>
                <a:gd name="T88" fmla="*/ 210 w 210"/>
                <a:gd name="T89" fmla="*/ 261 h 392"/>
                <a:gd name="T90" fmla="*/ 202 w 210"/>
                <a:gd name="T91" fmla="*/ 219 h 392"/>
                <a:gd name="T92" fmla="*/ 181 w 210"/>
                <a:gd name="T93" fmla="*/ 191 h 392"/>
                <a:gd name="T94" fmla="*/ 153 w 210"/>
                <a:gd name="T95" fmla="*/ 172 h 392"/>
                <a:gd name="T96" fmla="*/ 123 w 210"/>
                <a:gd name="T97" fmla="*/ 159 h 392"/>
                <a:gd name="T98" fmla="*/ 123 w 210"/>
                <a:gd name="T99" fmla="*/ 72 h 392"/>
                <a:gd name="T100" fmla="*/ 155 w 210"/>
                <a:gd name="T101" fmla="*/ 77 h 392"/>
                <a:gd name="T102" fmla="*/ 187 w 210"/>
                <a:gd name="T103" fmla="*/ 87 h 392"/>
                <a:gd name="T104" fmla="*/ 196 w 210"/>
                <a:gd name="T105" fmla="*/ 40 h 392"/>
                <a:gd name="T106" fmla="*/ 161 w 210"/>
                <a:gd name="T107" fmla="*/ 34 h 392"/>
                <a:gd name="T108" fmla="*/ 123 w 210"/>
                <a:gd name="T109" fmla="*/ 32 h 392"/>
                <a:gd name="T110" fmla="*/ 123 w 210"/>
                <a:gd name="T111" fmla="*/ 32 h 392"/>
                <a:gd name="T112" fmla="*/ 123 w 210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123" y="316"/>
                  </a:moveTo>
                  <a:cubicBezTo>
                    <a:pt x="123" y="230"/>
                    <a:pt x="123" y="230"/>
                    <a:pt x="123" y="230"/>
                  </a:cubicBezTo>
                  <a:cubicBezTo>
                    <a:pt x="132" y="235"/>
                    <a:pt x="140" y="240"/>
                    <a:pt x="146" y="246"/>
                  </a:cubicBezTo>
                  <a:cubicBezTo>
                    <a:pt x="152" y="252"/>
                    <a:pt x="155" y="260"/>
                    <a:pt x="155" y="269"/>
                  </a:cubicBezTo>
                  <a:cubicBezTo>
                    <a:pt x="155" y="281"/>
                    <a:pt x="154" y="290"/>
                    <a:pt x="151" y="298"/>
                  </a:cubicBezTo>
                  <a:cubicBezTo>
                    <a:pt x="148" y="305"/>
                    <a:pt x="144" y="309"/>
                    <a:pt x="140" y="311"/>
                  </a:cubicBezTo>
                  <a:cubicBezTo>
                    <a:pt x="137" y="312"/>
                    <a:pt x="134" y="313"/>
                    <a:pt x="132" y="314"/>
                  </a:cubicBezTo>
                  <a:cubicBezTo>
                    <a:pt x="129" y="315"/>
                    <a:pt x="126" y="316"/>
                    <a:pt x="123" y="316"/>
                  </a:cubicBezTo>
                  <a:moveTo>
                    <a:pt x="96" y="148"/>
                  </a:moveTo>
                  <a:cubicBezTo>
                    <a:pt x="87" y="144"/>
                    <a:pt x="80" y="139"/>
                    <a:pt x="74" y="133"/>
                  </a:cubicBezTo>
                  <a:cubicBezTo>
                    <a:pt x="68" y="127"/>
                    <a:pt x="65" y="119"/>
                    <a:pt x="65" y="110"/>
                  </a:cubicBezTo>
                  <a:cubicBezTo>
                    <a:pt x="65" y="102"/>
                    <a:pt x="66" y="95"/>
                    <a:pt x="68" y="90"/>
                  </a:cubicBezTo>
                  <a:cubicBezTo>
                    <a:pt x="70" y="85"/>
                    <a:pt x="73" y="81"/>
                    <a:pt x="77" y="79"/>
                  </a:cubicBezTo>
                  <a:cubicBezTo>
                    <a:pt x="82" y="76"/>
                    <a:pt x="88" y="74"/>
                    <a:pt x="96" y="73"/>
                  </a:cubicBezTo>
                  <a:cubicBezTo>
                    <a:pt x="96" y="148"/>
                    <a:pt x="96" y="148"/>
                    <a:pt x="96" y="148"/>
                  </a:cubicBezTo>
                  <a:moveTo>
                    <a:pt x="12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83" y="37"/>
                    <a:pt x="71" y="42"/>
                    <a:pt x="60" y="48"/>
                  </a:cubicBezTo>
                  <a:cubicBezTo>
                    <a:pt x="50" y="54"/>
                    <a:pt x="41" y="61"/>
                    <a:pt x="33" y="69"/>
                  </a:cubicBezTo>
                  <a:cubicBezTo>
                    <a:pt x="26" y="77"/>
                    <a:pt x="21" y="85"/>
                    <a:pt x="17" y="94"/>
                  </a:cubicBezTo>
                  <a:cubicBezTo>
                    <a:pt x="13" y="103"/>
                    <a:pt x="11" y="111"/>
                    <a:pt x="11" y="119"/>
                  </a:cubicBezTo>
                  <a:cubicBezTo>
                    <a:pt x="11" y="136"/>
                    <a:pt x="13" y="149"/>
                    <a:pt x="19" y="160"/>
                  </a:cubicBezTo>
                  <a:cubicBezTo>
                    <a:pt x="24" y="171"/>
                    <a:pt x="30" y="180"/>
                    <a:pt x="39" y="188"/>
                  </a:cubicBezTo>
                  <a:cubicBezTo>
                    <a:pt x="47" y="195"/>
                    <a:pt x="56" y="201"/>
                    <a:pt x="66" y="206"/>
                  </a:cubicBezTo>
                  <a:cubicBezTo>
                    <a:pt x="76" y="211"/>
                    <a:pt x="86" y="215"/>
                    <a:pt x="96" y="2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89" y="317"/>
                    <a:pt x="82" y="316"/>
                    <a:pt x="74" y="314"/>
                  </a:cubicBezTo>
                  <a:cubicBezTo>
                    <a:pt x="66" y="312"/>
                    <a:pt x="59" y="309"/>
                    <a:pt x="51" y="306"/>
                  </a:cubicBezTo>
                  <a:cubicBezTo>
                    <a:pt x="44" y="304"/>
                    <a:pt x="37" y="301"/>
                    <a:pt x="31" y="297"/>
                  </a:cubicBezTo>
                  <a:cubicBezTo>
                    <a:pt x="25" y="294"/>
                    <a:pt x="19" y="291"/>
                    <a:pt x="15" y="288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7" y="339"/>
                    <a:pt x="13" y="342"/>
                    <a:pt x="20" y="345"/>
                  </a:cubicBezTo>
                  <a:cubicBezTo>
                    <a:pt x="27" y="348"/>
                    <a:pt x="34" y="350"/>
                    <a:pt x="41" y="352"/>
                  </a:cubicBezTo>
                  <a:cubicBezTo>
                    <a:pt x="48" y="354"/>
                    <a:pt x="56" y="356"/>
                    <a:pt x="64" y="357"/>
                  </a:cubicBezTo>
                  <a:cubicBezTo>
                    <a:pt x="73" y="358"/>
                    <a:pt x="82" y="358"/>
                    <a:pt x="91" y="358"/>
                  </a:cubicBezTo>
                  <a:cubicBezTo>
                    <a:pt x="92" y="358"/>
                    <a:pt x="93" y="358"/>
                    <a:pt x="94" y="358"/>
                  </a:cubicBezTo>
                  <a:cubicBezTo>
                    <a:pt x="94" y="358"/>
                    <a:pt x="95" y="358"/>
                    <a:pt x="96" y="358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6" y="352"/>
                    <a:pt x="148" y="347"/>
                    <a:pt x="159" y="341"/>
                  </a:cubicBezTo>
                  <a:cubicBezTo>
                    <a:pt x="170" y="334"/>
                    <a:pt x="179" y="327"/>
                    <a:pt x="187" y="318"/>
                  </a:cubicBezTo>
                  <a:cubicBezTo>
                    <a:pt x="194" y="310"/>
                    <a:pt x="200" y="300"/>
                    <a:pt x="204" y="290"/>
                  </a:cubicBezTo>
                  <a:cubicBezTo>
                    <a:pt x="208" y="281"/>
                    <a:pt x="210" y="271"/>
                    <a:pt x="210" y="261"/>
                  </a:cubicBezTo>
                  <a:cubicBezTo>
                    <a:pt x="210" y="244"/>
                    <a:pt x="207" y="230"/>
                    <a:pt x="202" y="219"/>
                  </a:cubicBezTo>
                  <a:cubicBezTo>
                    <a:pt x="197" y="208"/>
                    <a:pt x="190" y="198"/>
                    <a:pt x="181" y="191"/>
                  </a:cubicBezTo>
                  <a:cubicBezTo>
                    <a:pt x="173" y="183"/>
                    <a:pt x="163" y="177"/>
                    <a:pt x="153" y="172"/>
                  </a:cubicBezTo>
                  <a:cubicBezTo>
                    <a:pt x="143" y="168"/>
                    <a:pt x="132" y="163"/>
                    <a:pt x="123" y="159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33" y="73"/>
                    <a:pt x="143" y="74"/>
                    <a:pt x="155" y="77"/>
                  </a:cubicBezTo>
                  <a:cubicBezTo>
                    <a:pt x="166" y="80"/>
                    <a:pt x="176" y="83"/>
                    <a:pt x="187" y="8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4" y="38"/>
                    <a:pt x="172" y="36"/>
                    <a:pt x="161" y="34"/>
                  </a:cubicBezTo>
                  <a:cubicBezTo>
                    <a:pt x="149" y="33"/>
                    <a:pt x="13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3" name="Freeform 66"/>
            <p:cNvSpPr>
              <a:spLocks/>
            </p:cNvSpPr>
            <p:nvPr/>
          </p:nvSpPr>
          <p:spPr bwMode="auto">
            <a:xfrm>
              <a:off x="4098452" y="4268661"/>
              <a:ext cx="888697" cy="1039506"/>
            </a:xfrm>
            <a:custGeom>
              <a:avLst/>
              <a:gdLst>
                <a:gd name="T0" fmla="*/ 558 w 558"/>
                <a:gd name="T1" fmla="*/ 279 h 653"/>
                <a:gd name="T2" fmla="*/ 279 w 558"/>
                <a:gd name="T3" fmla="*/ 0 h 653"/>
                <a:gd name="T4" fmla="*/ 0 w 558"/>
                <a:gd name="T5" fmla="*/ 279 h 653"/>
                <a:gd name="T6" fmla="*/ 279 w 558"/>
                <a:gd name="T7" fmla="*/ 558 h 653"/>
                <a:gd name="T8" fmla="*/ 292 w 558"/>
                <a:gd name="T9" fmla="*/ 558 h 653"/>
                <a:gd name="T10" fmla="*/ 404 w 558"/>
                <a:gd name="T11" fmla="*/ 653 h 653"/>
                <a:gd name="T12" fmla="*/ 416 w 558"/>
                <a:gd name="T13" fmla="*/ 522 h 653"/>
                <a:gd name="T14" fmla="*/ 558 w 558"/>
                <a:gd name="T15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653">
                  <a:moveTo>
                    <a:pt x="558" y="279"/>
                  </a:moveTo>
                  <a:cubicBezTo>
                    <a:pt x="558" y="125"/>
                    <a:pt x="433" y="0"/>
                    <a:pt x="279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3" y="558"/>
                    <a:pt x="287" y="558"/>
                    <a:pt x="292" y="558"/>
                  </a:cubicBezTo>
                  <a:cubicBezTo>
                    <a:pt x="404" y="653"/>
                    <a:pt x="404" y="653"/>
                    <a:pt x="404" y="653"/>
                  </a:cubicBezTo>
                  <a:cubicBezTo>
                    <a:pt x="416" y="522"/>
                    <a:pt x="416" y="522"/>
                    <a:pt x="416" y="522"/>
                  </a:cubicBezTo>
                  <a:cubicBezTo>
                    <a:pt x="501" y="474"/>
                    <a:pt x="558" y="383"/>
                    <a:pt x="558" y="279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4" name="Freeform 97"/>
            <p:cNvSpPr>
              <a:spLocks noEditPoints="1"/>
            </p:cNvSpPr>
            <p:nvPr/>
          </p:nvSpPr>
          <p:spPr bwMode="auto">
            <a:xfrm>
              <a:off x="4291003" y="4558160"/>
              <a:ext cx="206016" cy="245065"/>
            </a:xfrm>
            <a:custGeom>
              <a:avLst/>
              <a:gdLst>
                <a:gd name="T0" fmla="*/ 37 w 129"/>
                <a:gd name="T1" fmla="*/ 106 h 154"/>
                <a:gd name="T2" fmla="*/ 21 w 129"/>
                <a:gd name="T3" fmla="*/ 154 h 154"/>
                <a:gd name="T4" fmla="*/ 0 w 129"/>
                <a:gd name="T5" fmla="*/ 154 h 154"/>
                <a:gd name="T6" fmla="*/ 53 w 129"/>
                <a:gd name="T7" fmla="*/ 0 h 154"/>
                <a:gd name="T8" fmla="*/ 77 w 129"/>
                <a:gd name="T9" fmla="*/ 0 h 154"/>
                <a:gd name="T10" fmla="*/ 129 w 129"/>
                <a:gd name="T11" fmla="*/ 154 h 154"/>
                <a:gd name="T12" fmla="*/ 108 w 129"/>
                <a:gd name="T13" fmla="*/ 154 h 154"/>
                <a:gd name="T14" fmla="*/ 92 w 129"/>
                <a:gd name="T15" fmla="*/ 106 h 154"/>
                <a:gd name="T16" fmla="*/ 37 w 129"/>
                <a:gd name="T17" fmla="*/ 106 h 154"/>
                <a:gd name="T18" fmla="*/ 88 w 129"/>
                <a:gd name="T19" fmla="*/ 90 h 154"/>
                <a:gd name="T20" fmla="*/ 72 w 129"/>
                <a:gd name="T21" fmla="*/ 46 h 154"/>
                <a:gd name="T22" fmla="*/ 64 w 129"/>
                <a:gd name="T23" fmla="*/ 18 h 154"/>
                <a:gd name="T24" fmla="*/ 64 w 129"/>
                <a:gd name="T25" fmla="*/ 18 h 154"/>
                <a:gd name="T26" fmla="*/ 56 w 129"/>
                <a:gd name="T27" fmla="*/ 45 h 154"/>
                <a:gd name="T28" fmla="*/ 41 w 129"/>
                <a:gd name="T29" fmla="*/ 90 h 154"/>
                <a:gd name="T30" fmla="*/ 88 w 129"/>
                <a:gd name="T31" fmla="*/ 9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54">
                  <a:moveTo>
                    <a:pt x="37" y="106"/>
                  </a:moveTo>
                  <a:cubicBezTo>
                    <a:pt x="21" y="154"/>
                    <a:pt x="21" y="154"/>
                    <a:pt x="21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92" y="106"/>
                    <a:pt x="92" y="106"/>
                    <a:pt x="92" y="106"/>
                  </a:cubicBezTo>
                  <a:lnTo>
                    <a:pt x="37" y="106"/>
                  </a:lnTo>
                  <a:close/>
                  <a:moveTo>
                    <a:pt x="88" y="9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69" y="36"/>
                    <a:pt x="67" y="26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26"/>
                    <a:pt x="59" y="36"/>
                    <a:pt x="56" y="45"/>
                  </a:cubicBezTo>
                  <a:cubicBezTo>
                    <a:pt x="41" y="90"/>
                    <a:pt x="41" y="90"/>
                    <a:pt x="41" y="90"/>
                  </a:cubicBezTo>
                  <a:lnTo>
                    <a:pt x="88" y="90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5" name="Freeform 98"/>
            <p:cNvSpPr>
              <a:spLocks noEditPoints="1"/>
            </p:cNvSpPr>
            <p:nvPr/>
          </p:nvSpPr>
          <p:spPr bwMode="auto">
            <a:xfrm>
              <a:off x="4528662" y="4427549"/>
              <a:ext cx="156195" cy="248431"/>
            </a:xfrm>
            <a:custGeom>
              <a:avLst/>
              <a:gdLst>
                <a:gd name="T0" fmla="*/ 0 w 98"/>
                <a:gd name="T1" fmla="*/ 3 h 156"/>
                <a:gd name="T2" fmla="*/ 37 w 98"/>
                <a:gd name="T3" fmla="*/ 0 h 156"/>
                <a:gd name="T4" fmla="*/ 79 w 98"/>
                <a:gd name="T5" fmla="*/ 11 h 156"/>
                <a:gd name="T6" fmla="*/ 92 w 98"/>
                <a:gd name="T7" fmla="*/ 38 h 156"/>
                <a:gd name="T8" fmla="*/ 66 w 98"/>
                <a:gd name="T9" fmla="*/ 72 h 156"/>
                <a:gd name="T10" fmla="*/ 66 w 98"/>
                <a:gd name="T11" fmla="*/ 73 h 156"/>
                <a:gd name="T12" fmla="*/ 98 w 98"/>
                <a:gd name="T13" fmla="*/ 111 h 156"/>
                <a:gd name="T14" fmla="*/ 84 w 98"/>
                <a:gd name="T15" fmla="*/ 142 h 156"/>
                <a:gd name="T16" fmla="*/ 31 w 98"/>
                <a:gd name="T17" fmla="*/ 156 h 156"/>
                <a:gd name="T18" fmla="*/ 0 w 98"/>
                <a:gd name="T19" fmla="*/ 155 h 156"/>
                <a:gd name="T20" fmla="*/ 0 w 98"/>
                <a:gd name="T21" fmla="*/ 3 h 156"/>
                <a:gd name="T22" fmla="*/ 20 w 98"/>
                <a:gd name="T23" fmla="*/ 66 h 156"/>
                <a:gd name="T24" fmla="*/ 38 w 98"/>
                <a:gd name="T25" fmla="*/ 66 h 156"/>
                <a:gd name="T26" fmla="*/ 72 w 98"/>
                <a:gd name="T27" fmla="*/ 40 h 156"/>
                <a:gd name="T28" fmla="*/ 38 w 98"/>
                <a:gd name="T29" fmla="*/ 15 h 156"/>
                <a:gd name="T30" fmla="*/ 20 w 98"/>
                <a:gd name="T31" fmla="*/ 16 h 156"/>
                <a:gd name="T32" fmla="*/ 20 w 98"/>
                <a:gd name="T33" fmla="*/ 66 h 156"/>
                <a:gd name="T34" fmla="*/ 20 w 98"/>
                <a:gd name="T35" fmla="*/ 140 h 156"/>
                <a:gd name="T36" fmla="*/ 37 w 98"/>
                <a:gd name="T37" fmla="*/ 141 h 156"/>
                <a:gd name="T38" fmla="*/ 77 w 98"/>
                <a:gd name="T39" fmla="*/ 111 h 156"/>
                <a:gd name="T40" fmla="*/ 37 w 98"/>
                <a:gd name="T41" fmla="*/ 81 h 156"/>
                <a:gd name="T42" fmla="*/ 20 w 98"/>
                <a:gd name="T43" fmla="*/ 81 h 156"/>
                <a:gd name="T44" fmla="*/ 20 w 98"/>
                <a:gd name="T45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156">
                  <a:moveTo>
                    <a:pt x="0" y="3"/>
                  </a:moveTo>
                  <a:cubicBezTo>
                    <a:pt x="9" y="1"/>
                    <a:pt x="23" y="0"/>
                    <a:pt x="37" y="0"/>
                  </a:cubicBezTo>
                  <a:cubicBezTo>
                    <a:pt x="57" y="0"/>
                    <a:pt x="69" y="3"/>
                    <a:pt x="79" y="11"/>
                  </a:cubicBezTo>
                  <a:cubicBezTo>
                    <a:pt x="87" y="17"/>
                    <a:pt x="92" y="26"/>
                    <a:pt x="92" y="38"/>
                  </a:cubicBezTo>
                  <a:cubicBezTo>
                    <a:pt x="92" y="53"/>
                    <a:pt x="82" y="66"/>
                    <a:pt x="66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80" y="76"/>
                    <a:pt x="98" y="88"/>
                    <a:pt x="98" y="111"/>
                  </a:cubicBezTo>
                  <a:cubicBezTo>
                    <a:pt x="98" y="124"/>
                    <a:pt x="92" y="134"/>
                    <a:pt x="84" y="142"/>
                  </a:cubicBezTo>
                  <a:cubicBezTo>
                    <a:pt x="74" y="152"/>
                    <a:pt x="56" y="156"/>
                    <a:pt x="31" y="156"/>
                  </a:cubicBezTo>
                  <a:cubicBezTo>
                    <a:pt x="18" y="156"/>
                    <a:pt x="7" y="156"/>
                    <a:pt x="0" y="155"/>
                  </a:cubicBezTo>
                  <a:lnTo>
                    <a:pt x="0" y="3"/>
                  </a:lnTo>
                  <a:close/>
                  <a:moveTo>
                    <a:pt x="20" y="66"/>
                  </a:moveTo>
                  <a:cubicBezTo>
                    <a:pt x="38" y="66"/>
                    <a:pt x="38" y="66"/>
                    <a:pt x="38" y="66"/>
                  </a:cubicBezTo>
                  <a:cubicBezTo>
                    <a:pt x="59" y="66"/>
                    <a:pt x="72" y="55"/>
                    <a:pt x="72" y="40"/>
                  </a:cubicBezTo>
                  <a:cubicBezTo>
                    <a:pt x="72" y="22"/>
                    <a:pt x="58" y="15"/>
                    <a:pt x="38" y="15"/>
                  </a:cubicBezTo>
                  <a:cubicBezTo>
                    <a:pt x="29" y="15"/>
                    <a:pt x="23" y="16"/>
                    <a:pt x="20" y="16"/>
                  </a:cubicBezTo>
                  <a:lnTo>
                    <a:pt x="20" y="66"/>
                  </a:lnTo>
                  <a:close/>
                  <a:moveTo>
                    <a:pt x="20" y="140"/>
                  </a:moveTo>
                  <a:cubicBezTo>
                    <a:pt x="24" y="141"/>
                    <a:pt x="30" y="141"/>
                    <a:pt x="37" y="141"/>
                  </a:cubicBezTo>
                  <a:cubicBezTo>
                    <a:pt x="58" y="141"/>
                    <a:pt x="77" y="133"/>
                    <a:pt x="77" y="111"/>
                  </a:cubicBezTo>
                  <a:cubicBezTo>
                    <a:pt x="77" y="90"/>
                    <a:pt x="58" y="81"/>
                    <a:pt x="37" y="81"/>
                  </a:cubicBezTo>
                  <a:cubicBezTo>
                    <a:pt x="20" y="81"/>
                    <a:pt x="20" y="81"/>
                    <a:pt x="20" y="81"/>
                  </a:cubicBezTo>
                  <a:lnTo>
                    <a:pt x="20" y="140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6" name="Freeform 99"/>
            <p:cNvSpPr>
              <a:spLocks/>
            </p:cNvSpPr>
            <p:nvPr/>
          </p:nvSpPr>
          <p:spPr bwMode="auto">
            <a:xfrm>
              <a:off x="4552226" y="4741286"/>
              <a:ext cx="157542" cy="213422"/>
            </a:xfrm>
            <a:custGeom>
              <a:avLst/>
              <a:gdLst>
                <a:gd name="T0" fmla="*/ 99 w 99"/>
                <a:gd name="T1" fmla="*/ 128 h 134"/>
                <a:gd name="T2" fmla="*/ 64 w 99"/>
                <a:gd name="T3" fmla="*/ 134 h 134"/>
                <a:gd name="T4" fmla="*/ 0 w 99"/>
                <a:gd name="T5" fmla="*/ 68 h 134"/>
                <a:gd name="T6" fmla="*/ 68 w 99"/>
                <a:gd name="T7" fmla="*/ 0 h 134"/>
                <a:gd name="T8" fmla="*/ 99 w 99"/>
                <a:gd name="T9" fmla="*/ 5 h 134"/>
                <a:gd name="T10" fmla="*/ 95 w 99"/>
                <a:gd name="T11" fmla="*/ 19 h 134"/>
                <a:gd name="T12" fmla="*/ 69 w 99"/>
                <a:gd name="T13" fmla="*/ 14 h 134"/>
                <a:gd name="T14" fmla="*/ 18 w 99"/>
                <a:gd name="T15" fmla="*/ 67 h 134"/>
                <a:gd name="T16" fmla="*/ 68 w 99"/>
                <a:gd name="T17" fmla="*/ 119 h 134"/>
                <a:gd name="T18" fmla="*/ 95 w 99"/>
                <a:gd name="T19" fmla="*/ 114 h 134"/>
                <a:gd name="T20" fmla="*/ 99 w 99"/>
                <a:gd name="T21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99" y="128"/>
                  </a:moveTo>
                  <a:cubicBezTo>
                    <a:pt x="93" y="131"/>
                    <a:pt x="80" y="134"/>
                    <a:pt x="64" y="134"/>
                  </a:cubicBezTo>
                  <a:cubicBezTo>
                    <a:pt x="28" y="134"/>
                    <a:pt x="0" y="111"/>
                    <a:pt x="0" y="68"/>
                  </a:cubicBezTo>
                  <a:cubicBezTo>
                    <a:pt x="0" y="27"/>
                    <a:pt x="28" y="0"/>
                    <a:pt x="68" y="0"/>
                  </a:cubicBezTo>
                  <a:cubicBezTo>
                    <a:pt x="84" y="0"/>
                    <a:pt x="95" y="3"/>
                    <a:pt x="99" y="5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9" y="16"/>
                    <a:pt x="80" y="14"/>
                    <a:pt x="69" y="14"/>
                  </a:cubicBezTo>
                  <a:cubicBezTo>
                    <a:pt x="38" y="14"/>
                    <a:pt x="18" y="33"/>
                    <a:pt x="18" y="67"/>
                  </a:cubicBezTo>
                  <a:cubicBezTo>
                    <a:pt x="18" y="99"/>
                    <a:pt x="36" y="119"/>
                    <a:pt x="68" y="119"/>
                  </a:cubicBezTo>
                  <a:cubicBezTo>
                    <a:pt x="78" y="119"/>
                    <a:pt x="89" y="117"/>
                    <a:pt x="95" y="114"/>
                  </a:cubicBezTo>
                  <a:lnTo>
                    <a:pt x="99" y="128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7" name="Group 112"/>
          <p:cNvGrpSpPr/>
          <p:nvPr/>
        </p:nvGrpSpPr>
        <p:grpSpPr>
          <a:xfrm>
            <a:off x="2775888" y="2610919"/>
            <a:ext cx="722020" cy="842870"/>
            <a:chOff x="3918693" y="2872329"/>
            <a:chExt cx="788382" cy="920340"/>
          </a:xfrm>
        </p:grpSpPr>
        <p:sp>
          <p:nvSpPr>
            <p:cNvPr id="298" name="Freeform 73"/>
            <p:cNvSpPr>
              <a:spLocks/>
            </p:cNvSpPr>
            <p:nvPr/>
          </p:nvSpPr>
          <p:spPr bwMode="auto">
            <a:xfrm>
              <a:off x="3918693" y="2872329"/>
              <a:ext cx="788382" cy="920340"/>
            </a:xfrm>
            <a:custGeom>
              <a:avLst/>
              <a:gdLst>
                <a:gd name="T0" fmla="*/ 495 w 495"/>
                <a:gd name="T1" fmla="*/ 247 h 578"/>
                <a:gd name="T2" fmla="*/ 248 w 495"/>
                <a:gd name="T3" fmla="*/ 0 h 578"/>
                <a:gd name="T4" fmla="*/ 0 w 495"/>
                <a:gd name="T5" fmla="*/ 247 h 578"/>
                <a:gd name="T6" fmla="*/ 248 w 495"/>
                <a:gd name="T7" fmla="*/ 494 h 578"/>
                <a:gd name="T8" fmla="*/ 259 w 495"/>
                <a:gd name="T9" fmla="*/ 494 h 578"/>
                <a:gd name="T10" fmla="*/ 359 w 495"/>
                <a:gd name="T11" fmla="*/ 578 h 578"/>
                <a:gd name="T12" fmla="*/ 369 w 495"/>
                <a:gd name="T13" fmla="*/ 462 h 578"/>
                <a:gd name="T14" fmla="*/ 495 w 495"/>
                <a:gd name="T15" fmla="*/ 24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78">
                  <a:moveTo>
                    <a:pt x="495" y="247"/>
                  </a:moveTo>
                  <a:cubicBezTo>
                    <a:pt x="495" y="110"/>
                    <a:pt x="384" y="0"/>
                    <a:pt x="248" y="0"/>
                  </a:cubicBezTo>
                  <a:cubicBezTo>
                    <a:pt x="111" y="0"/>
                    <a:pt x="0" y="110"/>
                    <a:pt x="0" y="247"/>
                  </a:cubicBezTo>
                  <a:cubicBezTo>
                    <a:pt x="0" y="383"/>
                    <a:pt x="111" y="494"/>
                    <a:pt x="248" y="494"/>
                  </a:cubicBezTo>
                  <a:cubicBezTo>
                    <a:pt x="251" y="494"/>
                    <a:pt x="255" y="494"/>
                    <a:pt x="259" y="494"/>
                  </a:cubicBezTo>
                  <a:cubicBezTo>
                    <a:pt x="359" y="578"/>
                    <a:pt x="359" y="578"/>
                    <a:pt x="359" y="578"/>
                  </a:cubicBezTo>
                  <a:cubicBezTo>
                    <a:pt x="369" y="462"/>
                    <a:pt x="369" y="462"/>
                    <a:pt x="369" y="462"/>
                  </a:cubicBezTo>
                  <a:cubicBezTo>
                    <a:pt x="444" y="419"/>
                    <a:pt x="495" y="339"/>
                    <a:pt x="495" y="247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9" name="Freeform 100"/>
            <p:cNvSpPr>
              <a:spLocks noEditPoints="1"/>
            </p:cNvSpPr>
            <p:nvPr/>
          </p:nvSpPr>
          <p:spPr bwMode="auto">
            <a:xfrm>
              <a:off x="4149620" y="3238580"/>
              <a:ext cx="235639" cy="235639"/>
            </a:xfrm>
            <a:custGeom>
              <a:avLst/>
              <a:gdLst>
                <a:gd name="T0" fmla="*/ 148 w 148"/>
                <a:gd name="T1" fmla="*/ 145 h 148"/>
                <a:gd name="T2" fmla="*/ 145 w 148"/>
                <a:gd name="T3" fmla="*/ 148 h 148"/>
                <a:gd name="T4" fmla="*/ 3 w 148"/>
                <a:gd name="T5" fmla="*/ 148 h 148"/>
                <a:gd name="T6" fmla="*/ 0 w 148"/>
                <a:gd name="T7" fmla="*/ 145 h 148"/>
                <a:gd name="T8" fmla="*/ 0 w 148"/>
                <a:gd name="T9" fmla="*/ 3 h 148"/>
                <a:gd name="T10" fmla="*/ 3 w 148"/>
                <a:gd name="T11" fmla="*/ 0 h 148"/>
                <a:gd name="T12" fmla="*/ 145 w 148"/>
                <a:gd name="T13" fmla="*/ 0 h 148"/>
                <a:gd name="T14" fmla="*/ 148 w 148"/>
                <a:gd name="T15" fmla="*/ 3 h 148"/>
                <a:gd name="T16" fmla="*/ 148 w 148"/>
                <a:gd name="T17" fmla="*/ 145 h 148"/>
                <a:gd name="T18" fmla="*/ 4 w 148"/>
                <a:gd name="T19" fmla="*/ 140 h 148"/>
                <a:gd name="T20" fmla="*/ 144 w 148"/>
                <a:gd name="T21" fmla="*/ 140 h 148"/>
                <a:gd name="T22" fmla="*/ 144 w 148"/>
                <a:gd name="T23" fmla="*/ 8 h 148"/>
                <a:gd name="T24" fmla="*/ 4 w 148"/>
                <a:gd name="T25" fmla="*/ 8 h 148"/>
                <a:gd name="T26" fmla="*/ 4 w 148"/>
                <a:gd name="T27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8">
                  <a:moveTo>
                    <a:pt x="148" y="145"/>
                  </a:moveTo>
                  <a:cubicBezTo>
                    <a:pt x="148" y="147"/>
                    <a:pt x="147" y="148"/>
                    <a:pt x="145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1" y="148"/>
                    <a:pt x="0" y="147"/>
                    <a:pt x="0" y="1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7" y="0"/>
                    <a:pt x="148" y="1"/>
                    <a:pt x="148" y="3"/>
                  </a:cubicBezTo>
                  <a:lnTo>
                    <a:pt x="148" y="145"/>
                  </a:lnTo>
                  <a:close/>
                  <a:moveTo>
                    <a:pt x="4" y="140"/>
                  </a:moveTo>
                  <a:cubicBezTo>
                    <a:pt x="144" y="140"/>
                    <a:pt x="144" y="140"/>
                    <a:pt x="144" y="14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140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0" name="Freeform 101"/>
            <p:cNvSpPr>
              <a:spLocks/>
            </p:cNvSpPr>
            <p:nvPr/>
          </p:nvSpPr>
          <p:spPr bwMode="auto">
            <a:xfrm>
              <a:off x="4152986" y="3154423"/>
              <a:ext cx="316430" cy="93582"/>
            </a:xfrm>
            <a:custGeom>
              <a:avLst/>
              <a:gdLst>
                <a:gd name="T0" fmla="*/ 144 w 199"/>
                <a:gd name="T1" fmla="*/ 59 h 59"/>
                <a:gd name="T2" fmla="*/ 142 w 199"/>
                <a:gd name="T3" fmla="*/ 59 h 59"/>
                <a:gd name="T4" fmla="*/ 142 w 199"/>
                <a:gd name="T5" fmla="*/ 55 h 59"/>
                <a:gd name="T6" fmla="*/ 190 w 199"/>
                <a:gd name="T7" fmla="*/ 5 h 59"/>
                <a:gd name="T8" fmla="*/ 55 w 199"/>
                <a:gd name="T9" fmla="*/ 5 h 59"/>
                <a:gd name="T10" fmla="*/ 5 w 199"/>
                <a:gd name="T11" fmla="*/ 58 h 59"/>
                <a:gd name="T12" fmla="*/ 1 w 199"/>
                <a:gd name="T13" fmla="*/ 58 h 59"/>
                <a:gd name="T14" fmla="*/ 1 w 199"/>
                <a:gd name="T15" fmla="*/ 54 h 59"/>
                <a:gd name="T16" fmla="*/ 52 w 199"/>
                <a:gd name="T17" fmla="*/ 1 h 59"/>
                <a:gd name="T18" fmla="*/ 54 w 199"/>
                <a:gd name="T19" fmla="*/ 1 h 59"/>
                <a:gd name="T20" fmla="*/ 196 w 199"/>
                <a:gd name="T21" fmla="*/ 1 h 59"/>
                <a:gd name="T22" fmla="*/ 199 w 199"/>
                <a:gd name="T23" fmla="*/ 2 h 59"/>
                <a:gd name="T24" fmla="*/ 198 w 199"/>
                <a:gd name="T25" fmla="*/ 4 h 59"/>
                <a:gd name="T26" fmla="*/ 146 w 199"/>
                <a:gd name="T27" fmla="*/ 59 h 59"/>
                <a:gd name="T28" fmla="*/ 144 w 199"/>
                <a:gd name="T2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59">
                  <a:moveTo>
                    <a:pt x="144" y="59"/>
                  </a:moveTo>
                  <a:cubicBezTo>
                    <a:pt x="144" y="59"/>
                    <a:pt x="143" y="59"/>
                    <a:pt x="142" y="59"/>
                  </a:cubicBezTo>
                  <a:cubicBezTo>
                    <a:pt x="141" y="58"/>
                    <a:pt x="141" y="56"/>
                    <a:pt x="142" y="5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9"/>
                    <a:pt x="2" y="59"/>
                    <a:pt x="1" y="58"/>
                  </a:cubicBezTo>
                  <a:cubicBezTo>
                    <a:pt x="0" y="57"/>
                    <a:pt x="0" y="55"/>
                    <a:pt x="1" y="5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7" y="1"/>
                    <a:pt x="198" y="1"/>
                    <a:pt x="199" y="2"/>
                  </a:cubicBezTo>
                  <a:cubicBezTo>
                    <a:pt x="199" y="3"/>
                    <a:pt x="199" y="3"/>
                    <a:pt x="198" y="4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59"/>
                    <a:pt x="145" y="59"/>
                    <a:pt x="144" y="59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1" name="Freeform 102"/>
            <p:cNvSpPr>
              <a:spLocks/>
            </p:cNvSpPr>
            <p:nvPr/>
          </p:nvSpPr>
          <p:spPr bwMode="auto">
            <a:xfrm>
              <a:off x="4379199" y="3155770"/>
              <a:ext cx="93582" cy="318450"/>
            </a:xfrm>
            <a:custGeom>
              <a:avLst/>
              <a:gdLst>
                <a:gd name="T0" fmla="*/ 3 w 59"/>
                <a:gd name="T1" fmla="*/ 200 h 200"/>
                <a:gd name="T2" fmla="*/ 1 w 59"/>
                <a:gd name="T3" fmla="*/ 199 h 200"/>
                <a:gd name="T4" fmla="*/ 1 w 59"/>
                <a:gd name="T5" fmla="*/ 195 h 200"/>
                <a:gd name="T6" fmla="*/ 53 w 59"/>
                <a:gd name="T7" fmla="*/ 138 h 200"/>
                <a:gd name="T8" fmla="*/ 52 w 59"/>
                <a:gd name="T9" fmla="*/ 2 h 200"/>
                <a:gd name="T10" fmla="*/ 54 w 59"/>
                <a:gd name="T11" fmla="*/ 0 h 200"/>
                <a:gd name="T12" fmla="*/ 57 w 59"/>
                <a:gd name="T13" fmla="*/ 2 h 200"/>
                <a:gd name="T14" fmla="*/ 59 w 59"/>
                <a:gd name="T15" fmla="*/ 139 h 200"/>
                <a:gd name="T16" fmla="*/ 58 w 59"/>
                <a:gd name="T17" fmla="*/ 141 h 200"/>
                <a:gd name="T18" fmla="*/ 5 w 59"/>
                <a:gd name="T19" fmla="*/ 199 h 200"/>
                <a:gd name="T20" fmla="*/ 3 w 59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00">
                  <a:moveTo>
                    <a:pt x="3" y="200"/>
                  </a:moveTo>
                  <a:cubicBezTo>
                    <a:pt x="2" y="200"/>
                    <a:pt x="2" y="199"/>
                    <a:pt x="1" y="199"/>
                  </a:cubicBezTo>
                  <a:cubicBezTo>
                    <a:pt x="0" y="198"/>
                    <a:pt x="0" y="196"/>
                    <a:pt x="1" y="195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6" y="0"/>
                    <a:pt x="57" y="1"/>
                    <a:pt x="57" y="2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40"/>
                    <a:pt x="59" y="140"/>
                    <a:pt x="58" y="141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4" y="199"/>
                    <a:pt x="4" y="200"/>
                    <a:pt x="3" y="200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2" name="Freeform 103"/>
            <p:cNvSpPr>
              <a:spLocks/>
            </p:cNvSpPr>
            <p:nvPr/>
          </p:nvSpPr>
          <p:spPr bwMode="auto">
            <a:xfrm>
              <a:off x="4235796" y="3154423"/>
              <a:ext cx="9426" cy="20198"/>
            </a:xfrm>
            <a:custGeom>
              <a:avLst/>
              <a:gdLst>
                <a:gd name="T0" fmla="*/ 3 w 6"/>
                <a:gd name="T1" fmla="*/ 13 h 13"/>
                <a:gd name="T2" fmla="*/ 0 w 6"/>
                <a:gd name="T3" fmla="*/ 9 h 13"/>
                <a:gd name="T4" fmla="*/ 0 w 6"/>
                <a:gd name="T5" fmla="*/ 4 h 13"/>
                <a:gd name="T6" fmla="*/ 3 w 6"/>
                <a:gd name="T7" fmla="*/ 1 h 13"/>
                <a:gd name="T8" fmla="*/ 6 w 6"/>
                <a:gd name="T9" fmla="*/ 3 h 13"/>
                <a:gd name="T10" fmla="*/ 6 w 6"/>
                <a:gd name="T11" fmla="*/ 9 h 13"/>
                <a:gd name="T12" fmla="*/ 3 w 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1"/>
                    <a:pt x="4" y="13"/>
                    <a:pt x="3" y="13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3" name="Freeform 104"/>
            <p:cNvSpPr>
              <a:spLocks noEditPoints="1"/>
            </p:cNvSpPr>
            <p:nvPr/>
          </p:nvSpPr>
          <p:spPr bwMode="auto">
            <a:xfrm>
              <a:off x="4171837" y="3180007"/>
              <a:ext cx="74731" cy="273342"/>
            </a:xfrm>
            <a:custGeom>
              <a:avLst/>
              <a:gdLst>
                <a:gd name="T0" fmla="*/ 1 w 47"/>
                <a:gd name="T1" fmla="*/ 171 h 172"/>
                <a:gd name="T2" fmla="*/ 8 w 47"/>
                <a:gd name="T3" fmla="*/ 159 h 172"/>
                <a:gd name="T4" fmla="*/ 12 w 47"/>
                <a:gd name="T5" fmla="*/ 163 h 172"/>
                <a:gd name="T6" fmla="*/ 3 w 47"/>
                <a:gd name="T7" fmla="*/ 172 h 172"/>
                <a:gd name="T8" fmla="*/ 15 w 47"/>
                <a:gd name="T9" fmla="*/ 155 h 172"/>
                <a:gd name="T10" fmla="*/ 22 w 47"/>
                <a:gd name="T11" fmla="*/ 144 h 172"/>
                <a:gd name="T12" fmla="*/ 26 w 47"/>
                <a:gd name="T13" fmla="*/ 147 h 172"/>
                <a:gd name="T14" fmla="*/ 17 w 47"/>
                <a:gd name="T15" fmla="*/ 156 h 172"/>
                <a:gd name="T16" fmla="*/ 30 w 47"/>
                <a:gd name="T17" fmla="*/ 139 h 172"/>
                <a:gd name="T18" fmla="*/ 37 w 47"/>
                <a:gd name="T19" fmla="*/ 128 h 172"/>
                <a:gd name="T20" fmla="*/ 41 w 47"/>
                <a:gd name="T21" fmla="*/ 131 h 172"/>
                <a:gd name="T22" fmla="*/ 32 w 47"/>
                <a:gd name="T23" fmla="*/ 140 h 172"/>
                <a:gd name="T24" fmla="*/ 42 w 47"/>
                <a:gd name="T25" fmla="*/ 122 h 172"/>
                <a:gd name="T26" fmla="*/ 45 w 47"/>
                <a:gd name="T27" fmla="*/ 108 h 172"/>
                <a:gd name="T28" fmla="*/ 47 w 47"/>
                <a:gd name="T29" fmla="*/ 122 h 172"/>
                <a:gd name="T30" fmla="*/ 44 w 47"/>
                <a:gd name="T31" fmla="*/ 105 h 172"/>
                <a:gd name="T32" fmla="*/ 42 w 47"/>
                <a:gd name="T33" fmla="*/ 90 h 172"/>
                <a:gd name="T34" fmla="*/ 47 w 47"/>
                <a:gd name="T35" fmla="*/ 89 h 172"/>
                <a:gd name="T36" fmla="*/ 44 w 47"/>
                <a:gd name="T37" fmla="*/ 105 h 172"/>
                <a:gd name="T38" fmla="*/ 41 w 47"/>
                <a:gd name="T39" fmla="*/ 80 h 172"/>
                <a:gd name="T40" fmla="*/ 44 w 47"/>
                <a:gd name="T41" fmla="*/ 65 h 172"/>
                <a:gd name="T42" fmla="*/ 47 w 47"/>
                <a:gd name="T43" fmla="*/ 80 h 172"/>
                <a:gd name="T44" fmla="*/ 44 w 47"/>
                <a:gd name="T45" fmla="*/ 61 h 172"/>
                <a:gd name="T46" fmla="*/ 41 w 47"/>
                <a:gd name="T47" fmla="*/ 47 h 172"/>
                <a:gd name="T48" fmla="*/ 46 w 47"/>
                <a:gd name="T49" fmla="*/ 46 h 172"/>
                <a:gd name="T50" fmla="*/ 44 w 47"/>
                <a:gd name="T51" fmla="*/ 61 h 172"/>
                <a:gd name="T52" fmla="*/ 41 w 47"/>
                <a:gd name="T53" fmla="*/ 35 h 172"/>
                <a:gd name="T54" fmla="*/ 43 w 47"/>
                <a:gd name="T55" fmla="*/ 22 h 172"/>
                <a:gd name="T56" fmla="*/ 46 w 47"/>
                <a:gd name="T57" fmla="*/ 35 h 172"/>
                <a:gd name="T58" fmla="*/ 43 w 47"/>
                <a:gd name="T59" fmla="*/ 37 h 172"/>
                <a:gd name="T60" fmla="*/ 40 w 47"/>
                <a:gd name="T61" fmla="*/ 12 h 172"/>
                <a:gd name="T62" fmla="*/ 43 w 47"/>
                <a:gd name="T63" fmla="*/ 0 h 172"/>
                <a:gd name="T64" fmla="*/ 46 w 47"/>
                <a:gd name="T65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172">
                  <a:moveTo>
                    <a:pt x="3" y="172"/>
                  </a:moveTo>
                  <a:cubicBezTo>
                    <a:pt x="2" y="172"/>
                    <a:pt x="1" y="172"/>
                    <a:pt x="1" y="171"/>
                  </a:cubicBezTo>
                  <a:cubicBezTo>
                    <a:pt x="0" y="170"/>
                    <a:pt x="0" y="168"/>
                    <a:pt x="1" y="167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9" y="158"/>
                    <a:pt x="11" y="158"/>
                    <a:pt x="12" y="159"/>
                  </a:cubicBezTo>
                  <a:cubicBezTo>
                    <a:pt x="13" y="160"/>
                    <a:pt x="13" y="162"/>
                    <a:pt x="12" y="163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4" y="171"/>
                    <a:pt x="3" y="172"/>
                    <a:pt x="3" y="172"/>
                  </a:cubicBezTo>
                  <a:close/>
                  <a:moveTo>
                    <a:pt x="17" y="156"/>
                  </a:moveTo>
                  <a:cubicBezTo>
                    <a:pt x="16" y="156"/>
                    <a:pt x="16" y="156"/>
                    <a:pt x="15" y="155"/>
                  </a:cubicBezTo>
                  <a:cubicBezTo>
                    <a:pt x="14" y="154"/>
                    <a:pt x="14" y="153"/>
                    <a:pt x="15" y="151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2"/>
                    <a:pt x="25" y="142"/>
                    <a:pt x="26" y="143"/>
                  </a:cubicBezTo>
                  <a:cubicBezTo>
                    <a:pt x="27" y="144"/>
                    <a:pt x="27" y="146"/>
                    <a:pt x="26" y="147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156"/>
                    <a:pt x="18" y="156"/>
                    <a:pt x="17" y="156"/>
                  </a:cubicBezTo>
                  <a:close/>
                  <a:moveTo>
                    <a:pt x="32" y="140"/>
                  </a:moveTo>
                  <a:cubicBezTo>
                    <a:pt x="31" y="140"/>
                    <a:pt x="30" y="140"/>
                    <a:pt x="30" y="139"/>
                  </a:cubicBezTo>
                  <a:cubicBezTo>
                    <a:pt x="29" y="138"/>
                    <a:pt x="29" y="137"/>
                    <a:pt x="30" y="13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7"/>
                    <a:pt x="40" y="127"/>
                    <a:pt x="41" y="128"/>
                  </a:cubicBezTo>
                  <a:cubicBezTo>
                    <a:pt x="42" y="129"/>
                    <a:pt x="42" y="130"/>
                    <a:pt x="41" y="13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40"/>
                    <a:pt x="32" y="140"/>
                    <a:pt x="32" y="140"/>
                  </a:cubicBezTo>
                  <a:close/>
                  <a:moveTo>
                    <a:pt x="45" y="125"/>
                  </a:moveTo>
                  <a:cubicBezTo>
                    <a:pt x="43" y="125"/>
                    <a:pt x="42" y="123"/>
                    <a:pt x="42" y="122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09"/>
                    <a:pt x="43" y="108"/>
                    <a:pt x="45" y="108"/>
                  </a:cubicBezTo>
                  <a:cubicBezTo>
                    <a:pt x="46" y="108"/>
                    <a:pt x="47" y="109"/>
                    <a:pt x="47" y="110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3"/>
                    <a:pt x="46" y="125"/>
                    <a:pt x="45" y="125"/>
                  </a:cubicBezTo>
                  <a:close/>
                  <a:moveTo>
                    <a:pt x="44" y="105"/>
                  </a:moveTo>
                  <a:cubicBezTo>
                    <a:pt x="43" y="105"/>
                    <a:pt x="42" y="103"/>
                    <a:pt x="42" y="10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8"/>
                    <a:pt x="43" y="87"/>
                    <a:pt x="44" y="87"/>
                  </a:cubicBezTo>
                  <a:cubicBezTo>
                    <a:pt x="46" y="86"/>
                    <a:pt x="47" y="88"/>
                    <a:pt x="47" y="89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3"/>
                    <a:pt x="46" y="105"/>
                    <a:pt x="44" y="105"/>
                  </a:cubicBezTo>
                  <a:close/>
                  <a:moveTo>
                    <a:pt x="44" y="85"/>
                  </a:moveTo>
                  <a:cubicBezTo>
                    <a:pt x="43" y="85"/>
                    <a:pt x="41" y="82"/>
                    <a:pt x="41" y="8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7"/>
                    <a:pt x="42" y="65"/>
                    <a:pt x="44" y="65"/>
                  </a:cubicBezTo>
                  <a:cubicBezTo>
                    <a:pt x="45" y="65"/>
                    <a:pt x="47" y="66"/>
                    <a:pt x="47" y="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2"/>
                    <a:pt x="46" y="85"/>
                    <a:pt x="44" y="85"/>
                  </a:cubicBezTo>
                  <a:close/>
                  <a:moveTo>
                    <a:pt x="44" y="61"/>
                  </a:moveTo>
                  <a:cubicBezTo>
                    <a:pt x="42" y="61"/>
                    <a:pt x="41" y="59"/>
                    <a:pt x="41" y="5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5"/>
                    <a:pt x="42" y="44"/>
                    <a:pt x="44" y="44"/>
                  </a:cubicBezTo>
                  <a:cubicBezTo>
                    <a:pt x="45" y="43"/>
                    <a:pt x="46" y="45"/>
                    <a:pt x="46" y="46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5" y="61"/>
                    <a:pt x="44" y="61"/>
                  </a:cubicBezTo>
                  <a:close/>
                  <a:moveTo>
                    <a:pt x="43" y="37"/>
                  </a:moveTo>
                  <a:cubicBezTo>
                    <a:pt x="42" y="37"/>
                    <a:pt x="41" y="36"/>
                    <a:pt x="41" y="3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2" y="22"/>
                    <a:pt x="43" y="22"/>
                  </a:cubicBezTo>
                  <a:cubicBezTo>
                    <a:pt x="45" y="22"/>
                    <a:pt x="46" y="23"/>
                    <a:pt x="46" y="2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5" y="37"/>
                    <a:pt x="44" y="37"/>
                  </a:cubicBezTo>
                  <a:lnTo>
                    <a:pt x="43" y="37"/>
                  </a:lnTo>
                  <a:close/>
                  <a:moveTo>
                    <a:pt x="43" y="13"/>
                  </a:moveTo>
                  <a:cubicBezTo>
                    <a:pt x="42" y="13"/>
                    <a:pt x="40" y="14"/>
                    <a:pt x="40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5" y="13"/>
                    <a:pt x="43" y="13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4" name="Freeform 105"/>
            <p:cNvSpPr>
              <a:spLocks/>
            </p:cNvSpPr>
            <p:nvPr/>
          </p:nvSpPr>
          <p:spPr bwMode="auto">
            <a:xfrm>
              <a:off x="4154332" y="3456715"/>
              <a:ext cx="14138" cy="16158"/>
            </a:xfrm>
            <a:custGeom>
              <a:avLst/>
              <a:gdLst>
                <a:gd name="T0" fmla="*/ 3 w 9"/>
                <a:gd name="T1" fmla="*/ 10 h 10"/>
                <a:gd name="T2" fmla="*/ 1 w 9"/>
                <a:gd name="T3" fmla="*/ 9 h 10"/>
                <a:gd name="T4" fmla="*/ 1 w 9"/>
                <a:gd name="T5" fmla="*/ 5 h 10"/>
                <a:gd name="T6" fmla="*/ 4 w 9"/>
                <a:gd name="T7" fmla="*/ 1 h 10"/>
                <a:gd name="T8" fmla="*/ 8 w 9"/>
                <a:gd name="T9" fmla="*/ 1 h 10"/>
                <a:gd name="T10" fmla="*/ 8 w 9"/>
                <a:gd name="T11" fmla="*/ 5 h 10"/>
                <a:gd name="T12" fmla="*/ 5 w 9"/>
                <a:gd name="T13" fmla="*/ 9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2" y="10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10"/>
                    <a:pt x="3" y="10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5" name="Freeform 106"/>
            <p:cNvSpPr>
              <a:spLocks/>
            </p:cNvSpPr>
            <p:nvPr/>
          </p:nvSpPr>
          <p:spPr bwMode="auto">
            <a:xfrm>
              <a:off x="4238489" y="3372558"/>
              <a:ext cx="17505" cy="6059"/>
            </a:xfrm>
            <a:custGeom>
              <a:avLst/>
              <a:gdLst>
                <a:gd name="T0" fmla="*/ 8 w 11"/>
                <a:gd name="T1" fmla="*/ 4 h 4"/>
                <a:gd name="T2" fmla="*/ 8 w 11"/>
                <a:gd name="T3" fmla="*/ 4 h 4"/>
                <a:gd name="T4" fmla="*/ 3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3 w 11"/>
                <a:gd name="T11" fmla="*/ 0 h 4"/>
                <a:gd name="T12" fmla="*/ 8 w 11"/>
                <a:gd name="T13" fmla="*/ 0 h 4"/>
                <a:gd name="T14" fmla="*/ 11 w 11"/>
                <a:gd name="T15" fmla="*/ 2 h 4"/>
                <a:gd name="T16" fmla="*/ 8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8" y="4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6" name="Freeform 107"/>
            <p:cNvSpPr>
              <a:spLocks noEditPoints="1"/>
            </p:cNvSpPr>
            <p:nvPr/>
          </p:nvSpPr>
          <p:spPr bwMode="auto">
            <a:xfrm>
              <a:off x="4266093" y="3365826"/>
              <a:ext cx="175046" cy="14138"/>
            </a:xfrm>
            <a:custGeom>
              <a:avLst/>
              <a:gdLst>
                <a:gd name="T0" fmla="*/ 108 w 110"/>
                <a:gd name="T1" fmla="*/ 8 h 9"/>
                <a:gd name="T2" fmla="*/ 107 w 110"/>
                <a:gd name="T3" fmla="*/ 8 h 9"/>
                <a:gd name="T4" fmla="*/ 96 w 110"/>
                <a:gd name="T5" fmla="*/ 9 h 9"/>
                <a:gd name="T6" fmla="*/ 93 w 110"/>
                <a:gd name="T7" fmla="*/ 6 h 9"/>
                <a:gd name="T8" fmla="*/ 96 w 110"/>
                <a:gd name="T9" fmla="*/ 4 h 9"/>
                <a:gd name="T10" fmla="*/ 108 w 110"/>
                <a:gd name="T11" fmla="*/ 4 h 9"/>
                <a:gd name="T12" fmla="*/ 110 w 110"/>
                <a:gd name="T13" fmla="*/ 6 h 9"/>
                <a:gd name="T14" fmla="*/ 108 w 110"/>
                <a:gd name="T15" fmla="*/ 8 h 9"/>
                <a:gd name="T16" fmla="*/ 84 w 110"/>
                <a:gd name="T17" fmla="*/ 8 h 9"/>
                <a:gd name="T18" fmla="*/ 84 w 110"/>
                <a:gd name="T19" fmla="*/ 8 h 9"/>
                <a:gd name="T20" fmla="*/ 73 w 110"/>
                <a:gd name="T21" fmla="*/ 9 h 9"/>
                <a:gd name="T22" fmla="*/ 70 w 110"/>
                <a:gd name="T23" fmla="*/ 4 h 9"/>
                <a:gd name="T24" fmla="*/ 73 w 110"/>
                <a:gd name="T25" fmla="*/ 0 h 9"/>
                <a:gd name="T26" fmla="*/ 73 w 110"/>
                <a:gd name="T27" fmla="*/ 0 h 9"/>
                <a:gd name="T28" fmla="*/ 84 w 110"/>
                <a:gd name="T29" fmla="*/ 2 h 9"/>
                <a:gd name="T30" fmla="*/ 87 w 110"/>
                <a:gd name="T31" fmla="*/ 5 h 9"/>
                <a:gd name="T32" fmla="*/ 84 w 110"/>
                <a:gd name="T33" fmla="*/ 8 h 9"/>
                <a:gd name="T34" fmla="*/ 61 w 110"/>
                <a:gd name="T35" fmla="*/ 8 h 9"/>
                <a:gd name="T36" fmla="*/ 61 w 110"/>
                <a:gd name="T37" fmla="*/ 8 h 9"/>
                <a:gd name="T38" fmla="*/ 49 w 110"/>
                <a:gd name="T39" fmla="*/ 9 h 9"/>
                <a:gd name="T40" fmla="*/ 47 w 110"/>
                <a:gd name="T41" fmla="*/ 4 h 9"/>
                <a:gd name="T42" fmla="*/ 49 w 110"/>
                <a:gd name="T43" fmla="*/ 0 h 9"/>
                <a:gd name="T44" fmla="*/ 49 w 110"/>
                <a:gd name="T45" fmla="*/ 0 h 9"/>
                <a:gd name="T46" fmla="*/ 61 w 110"/>
                <a:gd name="T47" fmla="*/ 2 h 9"/>
                <a:gd name="T48" fmla="*/ 64 w 110"/>
                <a:gd name="T49" fmla="*/ 5 h 9"/>
                <a:gd name="T50" fmla="*/ 61 w 110"/>
                <a:gd name="T51" fmla="*/ 8 h 9"/>
                <a:gd name="T52" fmla="*/ 38 w 110"/>
                <a:gd name="T53" fmla="*/ 8 h 9"/>
                <a:gd name="T54" fmla="*/ 38 w 110"/>
                <a:gd name="T55" fmla="*/ 8 h 9"/>
                <a:gd name="T56" fmla="*/ 26 w 110"/>
                <a:gd name="T57" fmla="*/ 8 h 9"/>
                <a:gd name="T58" fmla="*/ 23 w 110"/>
                <a:gd name="T59" fmla="*/ 4 h 9"/>
                <a:gd name="T60" fmla="*/ 26 w 110"/>
                <a:gd name="T61" fmla="*/ 0 h 9"/>
                <a:gd name="T62" fmla="*/ 26 w 110"/>
                <a:gd name="T63" fmla="*/ 0 h 9"/>
                <a:gd name="T64" fmla="*/ 38 w 110"/>
                <a:gd name="T65" fmla="*/ 2 h 9"/>
                <a:gd name="T66" fmla="*/ 40 w 110"/>
                <a:gd name="T67" fmla="*/ 5 h 9"/>
                <a:gd name="T68" fmla="*/ 38 w 110"/>
                <a:gd name="T69" fmla="*/ 8 h 9"/>
                <a:gd name="T70" fmla="*/ 14 w 110"/>
                <a:gd name="T71" fmla="*/ 8 h 9"/>
                <a:gd name="T72" fmla="*/ 14 w 110"/>
                <a:gd name="T73" fmla="*/ 8 h 9"/>
                <a:gd name="T74" fmla="*/ 3 w 110"/>
                <a:gd name="T75" fmla="*/ 8 h 9"/>
                <a:gd name="T76" fmla="*/ 0 w 110"/>
                <a:gd name="T77" fmla="*/ 4 h 9"/>
                <a:gd name="T78" fmla="*/ 3 w 110"/>
                <a:gd name="T79" fmla="*/ 0 h 9"/>
                <a:gd name="T80" fmla="*/ 3 w 110"/>
                <a:gd name="T81" fmla="*/ 0 h 9"/>
                <a:gd name="T82" fmla="*/ 15 w 110"/>
                <a:gd name="T83" fmla="*/ 2 h 9"/>
                <a:gd name="T84" fmla="*/ 17 w 110"/>
                <a:gd name="T85" fmla="*/ 5 h 9"/>
                <a:gd name="T86" fmla="*/ 14 w 110"/>
                <a:gd name="T8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9">
                  <a:moveTo>
                    <a:pt x="108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9"/>
                    <a:pt x="93" y="8"/>
                    <a:pt x="93" y="6"/>
                  </a:cubicBezTo>
                  <a:cubicBezTo>
                    <a:pt x="93" y="5"/>
                    <a:pt x="94" y="4"/>
                    <a:pt x="96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4"/>
                    <a:pt x="110" y="4"/>
                    <a:pt x="110" y="6"/>
                  </a:cubicBezTo>
                  <a:cubicBezTo>
                    <a:pt x="110" y="8"/>
                    <a:pt x="109" y="8"/>
                    <a:pt x="108" y="8"/>
                  </a:cubicBez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1" y="9"/>
                    <a:pt x="70" y="6"/>
                    <a:pt x="70" y="4"/>
                  </a:cubicBezTo>
                  <a:cubicBezTo>
                    <a:pt x="70" y="3"/>
                    <a:pt x="71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6" y="2"/>
                    <a:pt x="87" y="3"/>
                    <a:pt x="87" y="5"/>
                  </a:cubicBezTo>
                  <a:cubicBezTo>
                    <a:pt x="87" y="6"/>
                    <a:pt x="86" y="8"/>
                    <a:pt x="84" y="8"/>
                  </a:cubicBezTo>
                  <a:close/>
                  <a:moveTo>
                    <a:pt x="61" y="8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7" y="6"/>
                    <a:pt x="47" y="4"/>
                  </a:cubicBezTo>
                  <a:cubicBezTo>
                    <a:pt x="47" y="3"/>
                    <a:pt x="48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2"/>
                    <a:pt x="64" y="3"/>
                    <a:pt x="64" y="5"/>
                  </a:cubicBezTo>
                  <a:cubicBezTo>
                    <a:pt x="64" y="6"/>
                    <a:pt x="63" y="8"/>
                    <a:pt x="61" y="8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3" y="6"/>
                    <a:pt x="23" y="4"/>
                  </a:cubicBezTo>
                  <a:cubicBezTo>
                    <a:pt x="23" y="3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2"/>
                    <a:pt x="40" y="3"/>
                    <a:pt x="40" y="5"/>
                  </a:cubicBezTo>
                  <a:cubicBezTo>
                    <a:pt x="40" y="6"/>
                    <a:pt x="39" y="8"/>
                    <a:pt x="38" y="8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7" y="6"/>
                    <a:pt x="16" y="8"/>
                    <a:pt x="14" y="8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7" name="Freeform 108"/>
            <p:cNvSpPr>
              <a:spLocks/>
            </p:cNvSpPr>
            <p:nvPr/>
          </p:nvSpPr>
          <p:spPr bwMode="auto">
            <a:xfrm>
              <a:off x="4450565" y="3372558"/>
              <a:ext cx="17505" cy="7406"/>
            </a:xfrm>
            <a:custGeom>
              <a:avLst/>
              <a:gdLst>
                <a:gd name="T0" fmla="*/ 9 w 11"/>
                <a:gd name="T1" fmla="*/ 4 h 5"/>
                <a:gd name="T2" fmla="*/ 9 w 11"/>
                <a:gd name="T3" fmla="*/ 4 h 5"/>
                <a:gd name="T4" fmla="*/ 3 w 11"/>
                <a:gd name="T5" fmla="*/ 5 h 5"/>
                <a:gd name="T6" fmla="*/ 0 w 11"/>
                <a:gd name="T7" fmla="*/ 2 h 5"/>
                <a:gd name="T8" fmla="*/ 3 w 11"/>
                <a:gd name="T9" fmla="*/ 0 h 5"/>
                <a:gd name="T10" fmla="*/ 3 w 11"/>
                <a:gd name="T11" fmla="*/ 0 h 5"/>
                <a:gd name="T12" fmla="*/ 9 w 11"/>
                <a:gd name="T13" fmla="*/ 0 h 5"/>
                <a:gd name="T14" fmla="*/ 11 w 11"/>
                <a:gd name="T15" fmla="*/ 2 h 5"/>
                <a:gd name="T16" fmla="*/ 9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" name="Freeform 109"/>
            <p:cNvSpPr>
              <a:spLocks noEditPoints="1"/>
            </p:cNvSpPr>
            <p:nvPr/>
          </p:nvSpPr>
          <p:spPr bwMode="auto">
            <a:xfrm>
              <a:off x="4085660" y="3155770"/>
              <a:ext cx="65306" cy="53860"/>
            </a:xfrm>
            <a:custGeom>
              <a:avLst/>
              <a:gdLst>
                <a:gd name="T0" fmla="*/ 2 w 41"/>
                <a:gd name="T1" fmla="*/ 11 h 34"/>
                <a:gd name="T2" fmla="*/ 21 w 41"/>
                <a:gd name="T3" fmla="*/ 0 h 34"/>
                <a:gd name="T4" fmla="*/ 39 w 41"/>
                <a:gd name="T5" fmla="*/ 11 h 34"/>
                <a:gd name="T6" fmla="*/ 39 w 41"/>
                <a:gd name="T7" fmla="*/ 27 h 34"/>
                <a:gd name="T8" fmla="*/ 41 w 41"/>
                <a:gd name="T9" fmla="*/ 33 h 34"/>
                <a:gd name="T10" fmla="*/ 30 w 41"/>
                <a:gd name="T11" fmla="*/ 33 h 34"/>
                <a:gd name="T12" fmla="*/ 29 w 41"/>
                <a:gd name="T13" fmla="*/ 30 h 34"/>
                <a:gd name="T14" fmla="*/ 14 w 41"/>
                <a:gd name="T15" fmla="*/ 34 h 34"/>
                <a:gd name="T16" fmla="*/ 0 w 41"/>
                <a:gd name="T17" fmla="*/ 24 h 34"/>
                <a:gd name="T18" fmla="*/ 13 w 41"/>
                <a:gd name="T19" fmla="*/ 14 h 34"/>
                <a:gd name="T20" fmla="*/ 24 w 41"/>
                <a:gd name="T21" fmla="*/ 13 h 34"/>
                <a:gd name="T22" fmla="*/ 29 w 41"/>
                <a:gd name="T23" fmla="*/ 10 h 34"/>
                <a:gd name="T24" fmla="*/ 20 w 41"/>
                <a:gd name="T25" fmla="*/ 6 h 34"/>
                <a:gd name="T26" fmla="*/ 12 w 41"/>
                <a:gd name="T27" fmla="*/ 11 h 34"/>
                <a:gd name="T28" fmla="*/ 2 w 41"/>
                <a:gd name="T29" fmla="*/ 11 h 34"/>
                <a:gd name="T30" fmla="*/ 29 w 41"/>
                <a:gd name="T31" fmla="*/ 17 h 34"/>
                <a:gd name="T32" fmla="*/ 23 w 41"/>
                <a:gd name="T33" fmla="*/ 19 h 34"/>
                <a:gd name="T34" fmla="*/ 17 w 41"/>
                <a:gd name="T35" fmla="*/ 19 h 34"/>
                <a:gd name="T36" fmla="*/ 11 w 41"/>
                <a:gd name="T37" fmla="*/ 24 h 34"/>
                <a:gd name="T38" fmla="*/ 18 w 41"/>
                <a:gd name="T39" fmla="*/ 28 h 34"/>
                <a:gd name="T40" fmla="*/ 29 w 41"/>
                <a:gd name="T41" fmla="*/ 20 h 34"/>
                <a:gd name="T42" fmla="*/ 29 w 41"/>
                <a:gd name="T4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4">
                  <a:moveTo>
                    <a:pt x="2" y="11"/>
                  </a:moveTo>
                  <a:cubicBezTo>
                    <a:pt x="3" y="1"/>
                    <a:pt x="12" y="0"/>
                    <a:pt x="21" y="0"/>
                  </a:cubicBezTo>
                  <a:cubicBezTo>
                    <a:pt x="36" y="0"/>
                    <a:pt x="39" y="5"/>
                    <a:pt x="39" y="1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40" y="31"/>
                    <a:pt x="41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29" y="31"/>
                    <a:pt x="29" y="30"/>
                  </a:cubicBezTo>
                  <a:cubicBezTo>
                    <a:pt x="26" y="33"/>
                    <a:pt x="19" y="34"/>
                    <a:pt x="14" y="34"/>
                  </a:cubicBezTo>
                  <a:cubicBezTo>
                    <a:pt x="6" y="34"/>
                    <a:pt x="0" y="31"/>
                    <a:pt x="0" y="24"/>
                  </a:cubicBezTo>
                  <a:cubicBezTo>
                    <a:pt x="0" y="16"/>
                    <a:pt x="7" y="14"/>
                    <a:pt x="1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2"/>
                    <a:pt x="29" y="10"/>
                  </a:cubicBezTo>
                  <a:cubicBezTo>
                    <a:pt x="29" y="7"/>
                    <a:pt x="27" y="6"/>
                    <a:pt x="20" y="6"/>
                  </a:cubicBezTo>
                  <a:cubicBezTo>
                    <a:pt x="16" y="6"/>
                    <a:pt x="14" y="6"/>
                    <a:pt x="12" y="11"/>
                  </a:cubicBezTo>
                  <a:lnTo>
                    <a:pt x="2" y="11"/>
                  </a:lnTo>
                  <a:close/>
                  <a:moveTo>
                    <a:pt x="29" y="17"/>
                  </a:moveTo>
                  <a:cubicBezTo>
                    <a:pt x="27" y="18"/>
                    <a:pt x="25" y="19"/>
                    <a:pt x="2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20"/>
                    <a:pt x="11" y="21"/>
                    <a:pt x="11" y="24"/>
                  </a:cubicBezTo>
                  <a:cubicBezTo>
                    <a:pt x="11" y="26"/>
                    <a:pt x="14" y="28"/>
                    <a:pt x="18" y="28"/>
                  </a:cubicBezTo>
                  <a:cubicBezTo>
                    <a:pt x="23" y="28"/>
                    <a:pt x="29" y="25"/>
                    <a:pt x="29" y="2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9" name="Freeform 110"/>
            <p:cNvSpPr>
              <a:spLocks noEditPoints="1"/>
            </p:cNvSpPr>
            <p:nvPr/>
          </p:nvSpPr>
          <p:spPr bwMode="auto">
            <a:xfrm>
              <a:off x="4219638" y="3041317"/>
              <a:ext cx="66652" cy="71365"/>
            </a:xfrm>
            <a:custGeom>
              <a:avLst/>
              <a:gdLst>
                <a:gd name="T0" fmla="*/ 0 w 42"/>
                <a:gd name="T1" fmla="*/ 0 h 45"/>
                <a:gd name="T2" fmla="*/ 11 w 42"/>
                <a:gd name="T3" fmla="*/ 0 h 45"/>
                <a:gd name="T4" fmla="*/ 11 w 42"/>
                <a:gd name="T5" fmla="*/ 15 h 45"/>
                <a:gd name="T6" fmla="*/ 11 w 42"/>
                <a:gd name="T7" fmla="*/ 15 h 45"/>
                <a:gd name="T8" fmla="*/ 24 w 42"/>
                <a:gd name="T9" fmla="*/ 11 h 45"/>
                <a:gd name="T10" fmla="*/ 42 w 42"/>
                <a:gd name="T11" fmla="*/ 28 h 45"/>
                <a:gd name="T12" fmla="*/ 23 w 42"/>
                <a:gd name="T13" fmla="*/ 45 h 45"/>
                <a:gd name="T14" fmla="*/ 11 w 42"/>
                <a:gd name="T15" fmla="*/ 40 h 45"/>
                <a:gd name="T16" fmla="*/ 11 w 42"/>
                <a:gd name="T17" fmla="*/ 40 h 45"/>
                <a:gd name="T18" fmla="*/ 11 w 42"/>
                <a:gd name="T19" fmla="*/ 44 h 45"/>
                <a:gd name="T20" fmla="*/ 0 w 42"/>
                <a:gd name="T21" fmla="*/ 44 h 45"/>
                <a:gd name="T22" fmla="*/ 0 w 42"/>
                <a:gd name="T23" fmla="*/ 0 h 45"/>
                <a:gd name="T24" fmla="*/ 21 w 42"/>
                <a:gd name="T25" fmla="*/ 37 h 45"/>
                <a:gd name="T26" fmla="*/ 31 w 42"/>
                <a:gd name="T27" fmla="*/ 28 h 45"/>
                <a:gd name="T28" fmla="*/ 21 w 42"/>
                <a:gd name="T29" fmla="*/ 18 h 45"/>
                <a:gd name="T30" fmla="*/ 11 w 42"/>
                <a:gd name="T31" fmla="*/ 28 h 45"/>
                <a:gd name="T32" fmla="*/ 21 w 42"/>
                <a:gd name="T33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3"/>
                    <a:pt x="18" y="11"/>
                    <a:pt x="24" y="11"/>
                  </a:cubicBezTo>
                  <a:cubicBezTo>
                    <a:pt x="34" y="11"/>
                    <a:pt x="42" y="17"/>
                    <a:pt x="42" y="28"/>
                  </a:cubicBezTo>
                  <a:cubicBezTo>
                    <a:pt x="42" y="39"/>
                    <a:pt x="33" y="45"/>
                    <a:pt x="23" y="45"/>
                  </a:cubicBezTo>
                  <a:cubicBezTo>
                    <a:pt x="18" y="45"/>
                    <a:pt x="15" y="44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21" y="37"/>
                  </a:moveTo>
                  <a:cubicBezTo>
                    <a:pt x="26" y="37"/>
                    <a:pt x="31" y="34"/>
                    <a:pt x="31" y="28"/>
                  </a:cubicBezTo>
                  <a:cubicBezTo>
                    <a:pt x="31" y="22"/>
                    <a:pt x="26" y="18"/>
                    <a:pt x="21" y="18"/>
                  </a:cubicBezTo>
                  <a:cubicBezTo>
                    <a:pt x="15" y="18"/>
                    <a:pt x="11" y="22"/>
                    <a:pt x="11" y="28"/>
                  </a:cubicBezTo>
                  <a:cubicBezTo>
                    <a:pt x="11" y="34"/>
                    <a:pt x="15" y="37"/>
                    <a:pt x="21" y="37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0" name="Freeform 111"/>
            <p:cNvSpPr>
              <a:spLocks/>
            </p:cNvSpPr>
            <p:nvPr/>
          </p:nvSpPr>
          <p:spPr bwMode="auto">
            <a:xfrm>
              <a:off x="4469416" y="3076326"/>
              <a:ext cx="65306" cy="55880"/>
            </a:xfrm>
            <a:custGeom>
              <a:avLst/>
              <a:gdLst>
                <a:gd name="T0" fmla="*/ 30 w 41"/>
                <a:gd name="T1" fmla="*/ 13 h 35"/>
                <a:gd name="T2" fmla="*/ 21 w 41"/>
                <a:gd name="T3" fmla="*/ 8 h 35"/>
                <a:gd name="T4" fmla="*/ 11 w 41"/>
                <a:gd name="T5" fmla="*/ 17 h 35"/>
                <a:gd name="T6" fmla="*/ 21 w 41"/>
                <a:gd name="T7" fmla="*/ 27 h 35"/>
                <a:gd name="T8" fmla="*/ 30 w 41"/>
                <a:gd name="T9" fmla="*/ 21 h 35"/>
                <a:gd name="T10" fmla="*/ 41 w 41"/>
                <a:gd name="T11" fmla="*/ 21 h 35"/>
                <a:gd name="T12" fmla="*/ 20 w 41"/>
                <a:gd name="T13" fmla="*/ 35 h 35"/>
                <a:gd name="T14" fmla="*/ 0 w 41"/>
                <a:gd name="T15" fmla="*/ 17 h 35"/>
                <a:gd name="T16" fmla="*/ 21 w 41"/>
                <a:gd name="T17" fmla="*/ 0 h 35"/>
                <a:gd name="T18" fmla="*/ 41 w 41"/>
                <a:gd name="T19" fmla="*/ 13 h 35"/>
                <a:gd name="T20" fmla="*/ 30 w 41"/>
                <a:gd name="T2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5">
                  <a:moveTo>
                    <a:pt x="30" y="13"/>
                  </a:moveTo>
                  <a:cubicBezTo>
                    <a:pt x="29" y="9"/>
                    <a:pt x="25" y="8"/>
                    <a:pt x="21" y="8"/>
                  </a:cubicBezTo>
                  <a:cubicBezTo>
                    <a:pt x="14" y="8"/>
                    <a:pt x="11" y="11"/>
                    <a:pt x="11" y="17"/>
                  </a:cubicBezTo>
                  <a:cubicBezTo>
                    <a:pt x="11" y="24"/>
                    <a:pt x="14" y="27"/>
                    <a:pt x="21" y="27"/>
                  </a:cubicBezTo>
                  <a:cubicBezTo>
                    <a:pt x="26" y="27"/>
                    <a:pt x="29" y="25"/>
                    <a:pt x="30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32"/>
                    <a:pt x="31" y="35"/>
                    <a:pt x="20" y="35"/>
                  </a:cubicBezTo>
                  <a:cubicBezTo>
                    <a:pt x="8" y="35"/>
                    <a:pt x="0" y="30"/>
                    <a:pt x="0" y="17"/>
                  </a:cubicBezTo>
                  <a:cubicBezTo>
                    <a:pt x="0" y="5"/>
                    <a:pt x="8" y="0"/>
                    <a:pt x="21" y="0"/>
                  </a:cubicBezTo>
                  <a:cubicBezTo>
                    <a:pt x="29" y="0"/>
                    <a:pt x="39" y="2"/>
                    <a:pt x="41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1" name="Group 126"/>
          <p:cNvGrpSpPr/>
          <p:nvPr/>
        </p:nvGrpSpPr>
        <p:grpSpPr>
          <a:xfrm>
            <a:off x="3341914" y="1776066"/>
            <a:ext cx="654196" cy="763331"/>
            <a:chOff x="4536741" y="1960742"/>
            <a:chExt cx="714324" cy="833490"/>
          </a:xfrm>
        </p:grpSpPr>
        <p:sp>
          <p:nvSpPr>
            <p:cNvPr id="312" name="Freeform 71"/>
            <p:cNvSpPr>
              <a:spLocks/>
            </p:cNvSpPr>
            <p:nvPr/>
          </p:nvSpPr>
          <p:spPr bwMode="auto">
            <a:xfrm>
              <a:off x="4536741" y="1960742"/>
              <a:ext cx="714324" cy="833490"/>
            </a:xfrm>
            <a:custGeom>
              <a:avLst/>
              <a:gdLst>
                <a:gd name="T0" fmla="*/ 449 w 449"/>
                <a:gd name="T1" fmla="*/ 224 h 524"/>
                <a:gd name="T2" fmla="*/ 225 w 449"/>
                <a:gd name="T3" fmla="*/ 0 h 524"/>
                <a:gd name="T4" fmla="*/ 0 w 449"/>
                <a:gd name="T5" fmla="*/ 224 h 524"/>
                <a:gd name="T6" fmla="*/ 225 w 449"/>
                <a:gd name="T7" fmla="*/ 448 h 524"/>
                <a:gd name="T8" fmla="*/ 235 w 449"/>
                <a:gd name="T9" fmla="*/ 448 h 524"/>
                <a:gd name="T10" fmla="*/ 325 w 449"/>
                <a:gd name="T11" fmla="*/ 524 h 524"/>
                <a:gd name="T12" fmla="*/ 335 w 449"/>
                <a:gd name="T13" fmla="*/ 419 h 524"/>
                <a:gd name="T14" fmla="*/ 449 w 449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449" y="224"/>
                  </a:moveTo>
                  <a:cubicBezTo>
                    <a:pt x="449" y="100"/>
                    <a:pt x="348" y="0"/>
                    <a:pt x="225" y="0"/>
                  </a:cubicBez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3" name="Freeform 112"/>
            <p:cNvSpPr>
              <a:spLocks noEditPoints="1"/>
            </p:cNvSpPr>
            <p:nvPr/>
          </p:nvSpPr>
          <p:spPr bwMode="auto">
            <a:xfrm>
              <a:off x="4649848" y="2145214"/>
              <a:ext cx="508981" cy="379043"/>
            </a:xfrm>
            <a:custGeom>
              <a:avLst/>
              <a:gdLst>
                <a:gd name="T0" fmla="*/ 318 w 320"/>
                <a:gd name="T1" fmla="*/ 85 h 238"/>
                <a:gd name="T2" fmla="*/ 50 w 320"/>
                <a:gd name="T3" fmla="*/ 237 h 238"/>
                <a:gd name="T4" fmla="*/ 44 w 320"/>
                <a:gd name="T5" fmla="*/ 235 h 238"/>
                <a:gd name="T6" fmla="*/ 1 w 320"/>
                <a:gd name="T7" fmla="*/ 158 h 238"/>
                <a:gd name="T8" fmla="*/ 2 w 320"/>
                <a:gd name="T9" fmla="*/ 153 h 238"/>
                <a:gd name="T10" fmla="*/ 270 w 320"/>
                <a:gd name="T11" fmla="*/ 1 h 238"/>
                <a:gd name="T12" fmla="*/ 276 w 320"/>
                <a:gd name="T13" fmla="*/ 3 h 238"/>
                <a:gd name="T14" fmla="*/ 319 w 320"/>
                <a:gd name="T15" fmla="*/ 80 h 238"/>
                <a:gd name="T16" fmla="*/ 318 w 320"/>
                <a:gd name="T17" fmla="*/ 85 h 238"/>
                <a:gd name="T18" fmla="*/ 49 w 320"/>
                <a:gd name="T19" fmla="*/ 228 h 238"/>
                <a:gd name="T20" fmla="*/ 310 w 320"/>
                <a:gd name="T21" fmla="*/ 80 h 238"/>
                <a:gd name="T22" fmla="*/ 271 w 320"/>
                <a:gd name="T23" fmla="*/ 10 h 238"/>
                <a:gd name="T24" fmla="*/ 10 w 320"/>
                <a:gd name="T25" fmla="*/ 158 h 238"/>
                <a:gd name="T26" fmla="*/ 49 w 320"/>
                <a:gd name="T27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" h="238">
                  <a:moveTo>
                    <a:pt x="318" y="85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48" y="238"/>
                    <a:pt x="45" y="237"/>
                    <a:pt x="44" y="235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0" y="157"/>
                    <a:pt x="0" y="154"/>
                    <a:pt x="2" y="15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20" y="81"/>
                    <a:pt x="320" y="84"/>
                    <a:pt x="318" y="85"/>
                  </a:cubicBezTo>
                  <a:close/>
                  <a:moveTo>
                    <a:pt x="49" y="228"/>
                  </a:moveTo>
                  <a:cubicBezTo>
                    <a:pt x="310" y="80"/>
                    <a:pt x="310" y="80"/>
                    <a:pt x="310" y="8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10" y="158"/>
                    <a:pt x="10" y="158"/>
                    <a:pt x="10" y="158"/>
                  </a:cubicBezTo>
                  <a:lnTo>
                    <a:pt x="49" y="228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4" name="Freeform 113"/>
            <p:cNvSpPr>
              <a:spLocks/>
            </p:cNvSpPr>
            <p:nvPr/>
          </p:nvSpPr>
          <p:spPr bwMode="auto">
            <a:xfrm>
              <a:off x="4698996" y="2358636"/>
              <a:ext cx="45781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1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5" name="Freeform 114"/>
            <p:cNvSpPr>
              <a:spLocks/>
            </p:cNvSpPr>
            <p:nvPr/>
          </p:nvSpPr>
          <p:spPr bwMode="auto">
            <a:xfrm>
              <a:off x="4765648" y="2321607"/>
              <a:ext cx="46455" cy="70019"/>
            </a:xfrm>
            <a:custGeom>
              <a:avLst/>
              <a:gdLst>
                <a:gd name="T0" fmla="*/ 26 w 29"/>
                <a:gd name="T1" fmla="*/ 42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2 h 44"/>
                <a:gd name="T10" fmla="*/ 28 w 29"/>
                <a:gd name="T11" fmla="*/ 37 h 44"/>
                <a:gd name="T12" fmla="*/ 26 w 29"/>
                <a:gd name="T1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2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1"/>
                    <a:pt x="26" y="42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6" name="Freeform 115"/>
            <p:cNvSpPr>
              <a:spLocks/>
            </p:cNvSpPr>
            <p:nvPr/>
          </p:nvSpPr>
          <p:spPr bwMode="auto">
            <a:xfrm>
              <a:off x="4840379" y="2285251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2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4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7" name="Freeform 116"/>
            <p:cNvSpPr>
              <a:spLocks/>
            </p:cNvSpPr>
            <p:nvPr/>
          </p:nvSpPr>
          <p:spPr bwMode="auto">
            <a:xfrm>
              <a:off x="4732658" y="2339111"/>
              <a:ext cx="55207" cy="87523"/>
            </a:xfrm>
            <a:custGeom>
              <a:avLst/>
              <a:gdLst>
                <a:gd name="T0" fmla="*/ 32 w 35"/>
                <a:gd name="T1" fmla="*/ 54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4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3"/>
                    <a:pt x="32" y="54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8" name="Freeform 117"/>
            <p:cNvSpPr>
              <a:spLocks/>
            </p:cNvSpPr>
            <p:nvPr/>
          </p:nvSpPr>
          <p:spPr bwMode="auto">
            <a:xfrm>
              <a:off x="4802677" y="2307468"/>
              <a:ext cx="53860" cy="87523"/>
            </a:xfrm>
            <a:custGeom>
              <a:avLst/>
              <a:gdLst>
                <a:gd name="T0" fmla="*/ 32 w 34"/>
                <a:gd name="T1" fmla="*/ 54 h 55"/>
                <a:gd name="T2" fmla="*/ 26 w 34"/>
                <a:gd name="T3" fmla="*/ 52 h 55"/>
                <a:gd name="T4" fmla="*/ 1 w 34"/>
                <a:gd name="T5" fmla="*/ 7 h 55"/>
                <a:gd name="T6" fmla="*/ 2 w 34"/>
                <a:gd name="T7" fmla="*/ 1 h 55"/>
                <a:gd name="T8" fmla="*/ 8 w 34"/>
                <a:gd name="T9" fmla="*/ 3 h 55"/>
                <a:gd name="T10" fmla="*/ 33 w 34"/>
                <a:gd name="T11" fmla="*/ 48 h 55"/>
                <a:gd name="T12" fmla="*/ 32 w 34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5">
                  <a:moveTo>
                    <a:pt x="32" y="54"/>
                  </a:moveTo>
                  <a:cubicBezTo>
                    <a:pt x="30" y="55"/>
                    <a:pt x="27" y="54"/>
                    <a:pt x="26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2"/>
                    <a:pt x="32" y="54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9" name="Freeform 118"/>
            <p:cNvSpPr>
              <a:spLocks/>
            </p:cNvSpPr>
            <p:nvPr/>
          </p:nvSpPr>
          <p:spPr bwMode="auto">
            <a:xfrm>
              <a:off x="4918477" y="2242163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3 h 44"/>
                <a:gd name="T10" fmla="*/ 28 w 29"/>
                <a:gd name="T11" fmla="*/ 37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2"/>
                    <a:pt x="26" y="43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0" name="Freeform 119"/>
            <p:cNvSpPr>
              <a:spLocks/>
            </p:cNvSpPr>
            <p:nvPr/>
          </p:nvSpPr>
          <p:spPr bwMode="auto">
            <a:xfrm>
              <a:off x="4878755" y="2264380"/>
              <a:ext cx="55880" cy="86177"/>
            </a:xfrm>
            <a:custGeom>
              <a:avLst/>
              <a:gdLst>
                <a:gd name="T0" fmla="*/ 33 w 35"/>
                <a:gd name="T1" fmla="*/ 53 h 54"/>
                <a:gd name="T2" fmla="*/ 27 w 35"/>
                <a:gd name="T3" fmla="*/ 51 h 54"/>
                <a:gd name="T4" fmla="*/ 2 w 35"/>
                <a:gd name="T5" fmla="*/ 6 h 54"/>
                <a:gd name="T6" fmla="*/ 3 w 35"/>
                <a:gd name="T7" fmla="*/ 1 h 54"/>
                <a:gd name="T8" fmla="*/ 9 w 35"/>
                <a:gd name="T9" fmla="*/ 2 h 54"/>
                <a:gd name="T10" fmla="*/ 34 w 35"/>
                <a:gd name="T11" fmla="*/ 48 h 54"/>
                <a:gd name="T12" fmla="*/ 33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3" y="53"/>
                  </a:moveTo>
                  <a:cubicBezTo>
                    <a:pt x="31" y="54"/>
                    <a:pt x="28" y="53"/>
                    <a:pt x="27" y="5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9"/>
                    <a:pt x="35" y="52"/>
                    <a:pt x="33" y="53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1" name="Freeform 120"/>
            <p:cNvSpPr>
              <a:spLocks/>
            </p:cNvSpPr>
            <p:nvPr/>
          </p:nvSpPr>
          <p:spPr bwMode="auto">
            <a:xfrm>
              <a:off x="4996574" y="2197728"/>
              <a:ext cx="44435" cy="70019"/>
            </a:xfrm>
            <a:custGeom>
              <a:avLst/>
              <a:gdLst>
                <a:gd name="T0" fmla="*/ 26 w 28"/>
                <a:gd name="T1" fmla="*/ 43 h 44"/>
                <a:gd name="T2" fmla="*/ 20 w 28"/>
                <a:gd name="T3" fmla="*/ 42 h 44"/>
                <a:gd name="T4" fmla="*/ 1 w 28"/>
                <a:gd name="T5" fmla="*/ 7 h 44"/>
                <a:gd name="T6" fmla="*/ 2 w 28"/>
                <a:gd name="T7" fmla="*/ 1 h 44"/>
                <a:gd name="T8" fmla="*/ 8 w 28"/>
                <a:gd name="T9" fmla="*/ 3 h 44"/>
                <a:gd name="T10" fmla="*/ 27 w 28"/>
                <a:gd name="T11" fmla="*/ 38 h 44"/>
                <a:gd name="T12" fmla="*/ 26 w 28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6" y="43"/>
                  </a:moveTo>
                  <a:cubicBezTo>
                    <a:pt x="24" y="44"/>
                    <a:pt x="21" y="44"/>
                    <a:pt x="20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2" name="Freeform 121"/>
            <p:cNvSpPr>
              <a:spLocks/>
            </p:cNvSpPr>
            <p:nvPr/>
          </p:nvSpPr>
          <p:spPr bwMode="auto">
            <a:xfrm>
              <a:off x="4956852" y="2219945"/>
              <a:ext cx="55880" cy="87523"/>
            </a:xfrm>
            <a:custGeom>
              <a:avLst/>
              <a:gdLst>
                <a:gd name="T0" fmla="*/ 32 w 35"/>
                <a:gd name="T1" fmla="*/ 53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3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2"/>
                    <a:pt x="32" y="53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3" name="Freeform 122"/>
            <p:cNvSpPr>
              <a:spLocks/>
            </p:cNvSpPr>
            <p:nvPr/>
          </p:nvSpPr>
          <p:spPr bwMode="auto">
            <a:xfrm>
              <a:off x="5034950" y="2176857"/>
              <a:ext cx="55880" cy="86177"/>
            </a:xfrm>
            <a:custGeom>
              <a:avLst/>
              <a:gdLst>
                <a:gd name="T0" fmla="*/ 32 w 35"/>
                <a:gd name="T1" fmla="*/ 53 h 54"/>
                <a:gd name="T2" fmla="*/ 27 w 35"/>
                <a:gd name="T3" fmla="*/ 51 h 54"/>
                <a:gd name="T4" fmla="*/ 1 w 35"/>
                <a:gd name="T5" fmla="*/ 6 h 54"/>
                <a:gd name="T6" fmla="*/ 3 w 35"/>
                <a:gd name="T7" fmla="*/ 1 h 54"/>
                <a:gd name="T8" fmla="*/ 8 w 35"/>
                <a:gd name="T9" fmla="*/ 2 h 54"/>
                <a:gd name="T10" fmla="*/ 34 w 35"/>
                <a:gd name="T11" fmla="*/ 47 h 54"/>
                <a:gd name="T12" fmla="*/ 32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2" y="53"/>
                  </a:moveTo>
                  <a:cubicBezTo>
                    <a:pt x="30" y="54"/>
                    <a:pt x="28" y="53"/>
                    <a:pt x="27" y="5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9"/>
                    <a:pt x="34" y="52"/>
                    <a:pt x="32" y="53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4" name="Group 139"/>
          <p:cNvGrpSpPr/>
          <p:nvPr/>
        </p:nvGrpSpPr>
        <p:grpSpPr>
          <a:xfrm>
            <a:off x="6764867" y="2028777"/>
            <a:ext cx="2183543" cy="672111"/>
            <a:chOff x="8854418" y="2347395"/>
            <a:chExt cx="2384237" cy="733886"/>
          </a:xfrm>
        </p:grpSpPr>
        <p:sp>
          <p:nvSpPr>
            <p:cNvPr id="325" name="TextBox 324"/>
            <p:cNvSpPr txBox="1"/>
            <p:nvPr/>
          </p:nvSpPr>
          <p:spPr>
            <a:xfrm>
              <a:off x="9341154" y="2347395"/>
              <a:ext cx="1410772" cy="2929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altLang="zh-CN" sz="1600" b="1" kern="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Красій Аліна</a:t>
              </a:r>
              <a:endParaRPr kumimoji="0" lang="uk-UA" sz="1600" b="1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6" name="Rectangle 141"/>
            <p:cNvSpPr/>
            <p:nvPr/>
          </p:nvSpPr>
          <p:spPr>
            <a:xfrm>
              <a:off x="8854418" y="2637675"/>
              <a:ext cx="2384237" cy="44360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altLang="zh-CN" sz="1100" kern="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перемога у номінації </a:t>
              </a: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altLang="zh-CN" sz="1100" b="1" kern="0" dirty="0" smtClean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Кращий студент-аналітик</a:t>
              </a:r>
              <a:r>
                <a:rPr lang="uk-UA" altLang="zh-CN" sz="1100" kern="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!</a:t>
              </a:r>
              <a:endParaRPr kumimoji="0" lang="uk-UA" sz="1100" b="0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7" name="Group 142"/>
          <p:cNvGrpSpPr/>
          <p:nvPr/>
        </p:nvGrpSpPr>
        <p:grpSpPr>
          <a:xfrm>
            <a:off x="7729499" y="1627970"/>
            <a:ext cx="254276" cy="253518"/>
            <a:chOff x="2138511" y="2464802"/>
            <a:chExt cx="354012" cy="352956"/>
          </a:xfrm>
          <a:solidFill>
            <a:srgbClr val="FFC000"/>
          </a:solidFill>
        </p:grpSpPr>
        <p:sp>
          <p:nvSpPr>
            <p:cNvPr id="328" name="Oval 143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9" name="Freeform 144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0" name="Group 145"/>
          <p:cNvGrpSpPr/>
          <p:nvPr/>
        </p:nvGrpSpPr>
        <p:grpSpPr>
          <a:xfrm>
            <a:off x="6764867" y="4889838"/>
            <a:ext cx="2183543" cy="920524"/>
            <a:chOff x="8854418" y="3801007"/>
            <a:chExt cx="2384237" cy="1005131"/>
          </a:xfrm>
        </p:grpSpPr>
        <p:sp>
          <p:nvSpPr>
            <p:cNvPr id="331" name="TextBox 330"/>
            <p:cNvSpPr txBox="1"/>
            <p:nvPr/>
          </p:nvSpPr>
          <p:spPr>
            <a:xfrm>
              <a:off x="9019541" y="3801007"/>
              <a:ext cx="2109157" cy="2929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Наукова співпраця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2" name="Rectangle 147"/>
            <p:cNvSpPr/>
            <p:nvPr/>
          </p:nvSpPr>
          <p:spPr>
            <a:xfrm>
              <a:off x="8854418" y="4140729"/>
              <a:ext cx="2384237" cy="6654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altLang="zh-CN" sz="1100" b="1" kern="0" dirty="0" smtClean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uk-UA" altLang="zh-CN" sz="1100" kern="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випускні кваліфіковані роботи</a:t>
              </a: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altLang="zh-CN" sz="1100" b="1" kern="0" dirty="0" smtClean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uk-UA" altLang="zh-CN" sz="1100" kern="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комплексний курсовий проект з іншими кафедрами</a:t>
              </a:r>
              <a:endParaRPr kumimoji="0" lang="uk-UA" sz="1100" b="0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3" name="Group 148"/>
          <p:cNvGrpSpPr/>
          <p:nvPr/>
        </p:nvGrpSpPr>
        <p:grpSpPr>
          <a:xfrm>
            <a:off x="7729499" y="3042038"/>
            <a:ext cx="254276" cy="253518"/>
            <a:chOff x="2138511" y="2464802"/>
            <a:chExt cx="354012" cy="352956"/>
          </a:xfrm>
          <a:solidFill>
            <a:srgbClr val="44546A"/>
          </a:solidFill>
        </p:grpSpPr>
        <p:sp>
          <p:nvSpPr>
            <p:cNvPr id="334" name="Oval 14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5" name="Freeform 15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6" name="Group 148"/>
          <p:cNvGrpSpPr/>
          <p:nvPr/>
        </p:nvGrpSpPr>
        <p:grpSpPr>
          <a:xfrm>
            <a:off x="7754761" y="4552130"/>
            <a:ext cx="254276" cy="253518"/>
            <a:chOff x="2138511" y="2464802"/>
            <a:chExt cx="354012" cy="352956"/>
          </a:xfrm>
          <a:solidFill>
            <a:srgbClr val="44546A"/>
          </a:solidFill>
        </p:grpSpPr>
        <p:sp>
          <p:nvSpPr>
            <p:cNvPr id="337" name="Oval 14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" name="Freeform 15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9" name="Group 145"/>
          <p:cNvGrpSpPr/>
          <p:nvPr/>
        </p:nvGrpSpPr>
        <p:grpSpPr>
          <a:xfrm>
            <a:off x="6851675" y="3382496"/>
            <a:ext cx="2183543" cy="881914"/>
            <a:chOff x="8882002" y="3786983"/>
            <a:chExt cx="2384237" cy="962973"/>
          </a:xfrm>
        </p:grpSpPr>
        <p:sp>
          <p:nvSpPr>
            <p:cNvPr id="340" name="TextBox 339"/>
            <p:cNvSpPr txBox="1"/>
            <p:nvPr/>
          </p:nvSpPr>
          <p:spPr>
            <a:xfrm>
              <a:off x="9448795" y="3786983"/>
              <a:ext cx="1195482" cy="2929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altLang="zh-CN" sz="1600" b="1" kern="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 студенти</a:t>
              </a:r>
              <a:endParaRPr lang="en-GB" sz="1600" b="1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1" name="Rectangle 147"/>
            <p:cNvSpPr/>
            <p:nvPr/>
          </p:nvSpPr>
          <p:spPr>
            <a:xfrm>
              <a:off x="8882002" y="4084547"/>
              <a:ext cx="2384237" cy="6654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altLang="zh-CN" sz="1100" b="1" kern="0" dirty="0" smtClean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міжнародна програма обміну</a:t>
              </a:r>
              <a:r>
                <a:rPr lang="uk-UA" altLang="zh-CN" sz="1100" kern="0" dirty="0" smtClean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uk-UA" altLang="zh-CN" sz="1100" kern="0" noProof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Erasmus+ University of Maribor, Словенія</a:t>
              </a:r>
              <a:endParaRPr kumimoji="0" lang="uk-UA" sz="1100" b="0" i="0" u="none" strike="noStrike" kern="0" cap="none" spc="0" normalizeH="0" baseline="0" noProof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10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Науковий гурток\0000001420-smiletemplates.com\print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7344"/>
            <a:ext cx="9144000" cy="715962"/>
          </a:xfr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Дякую за увагу !</a:t>
            </a:r>
            <a:endParaRPr lang="ru-RU" sz="28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8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 t="13847"/>
          <a:stretch/>
        </p:blipFill>
        <p:spPr>
          <a:xfrm>
            <a:off x="2286000" y="3302000"/>
            <a:ext cx="6858000" cy="3559808"/>
          </a:xfrm>
          <a:prstGeom prst="rect">
            <a:avLst/>
          </a:prstGeom>
        </p:spPr>
      </p:pic>
      <p:pic>
        <p:nvPicPr>
          <p:cNvPr id="159" name="Picture 4" descr="Circle, facebook, logo, media, network, social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55" y="3428645"/>
            <a:ext cx="539378" cy="53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10" descr="Instagram - Instagram Circle Icon Transparent PNG - 509x511 - Free ...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7" t="6628" r="18616" b="6570"/>
          <a:stretch/>
        </p:blipFill>
        <p:spPr bwMode="auto">
          <a:xfrm>
            <a:off x="452355" y="4049279"/>
            <a:ext cx="539378" cy="5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Rectangle 8"/>
          <p:cNvSpPr/>
          <p:nvPr/>
        </p:nvSpPr>
        <p:spPr>
          <a:xfrm>
            <a:off x="1191072" y="352213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rgbClr val="0070C0"/>
                </a:solidFill>
              </a:rPr>
              <a:t>marketing.stu.cn.ua</a:t>
            </a:r>
            <a:endParaRPr kumimoji="0" lang="en-US" sz="1800" b="0" i="0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62" name="Rectangle 2"/>
          <p:cNvSpPr/>
          <p:nvPr/>
        </p:nvSpPr>
        <p:spPr>
          <a:xfrm>
            <a:off x="1197968" y="4085644"/>
            <a:ext cx="2685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kern="0" noProof="1" smtClean="0">
                <a:solidFill>
                  <a:srgbClr val="0070C0"/>
                </a:solidFill>
              </a:rPr>
              <a:t>marketing_che_polytech</a:t>
            </a:r>
            <a:endParaRPr lang="uk-UA" sz="1800" kern="0" noProof="1">
              <a:solidFill>
                <a:srgbClr val="0070C0"/>
              </a:solidFill>
            </a:endParaRPr>
          </a:p>
        </p:txBody>
      </p:sp>
      <p:sp>
        <p:nvSpPr>
          <p:cNvPr id="163" name="Rectangle 6"/>
          <p:cNvSpPr/>
          <p:nvPr/>
        </p:nvSpPr>
        <p:spPr>
          <a:xfrm>
            <a:off x="98299" y="2973936"/>
            <a:ext cx="4246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Наші сторінки в соціальних мережах:</a:t>
            </a:r>
            <a:endParaRPr kumimoji="0" lang="uk-UA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5" name="Прямоугольник 6"/>
          <p:cNvSpPr/>
          <p:nvPr/>
        </p:nvSpPr>
        <p:spPr>
          <a:xfrm>
            <a:off x="1" y="161387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B3D3EA">
                  <a:shade val="30000"/>
                  <a:satMod val="115000"/>
                </a:srgbClr>
              </a:gs>
              <a:gs pos="50000">
                <a:srgbClr val="B3D3EA">
                  <a:shade val="67500"/>
                  <a:satMod val="115000"/>
                </a:srgbClr>
              </a:gs>
              <a:gs pos="100000">
                <a:srgbClr val="B3D3EA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Рябова Тетяна Анатоліївна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+380504653514 (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Viber</a:t>
            </a:r>
            <a:r>
              <a:rPr lang="uk-UA" sz="1800" kern="0" dirty="0">
                <a:solidFill>
                  <a:sysClr val="windowText" lastClr="000000"/>
                </a:solidFill>
              </a:rPr>
              <a:t>,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Telegram</a:t>
            </a: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4877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67544" y="1627076"/>
            <a:ext cx="8208912" cy="3603848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uk-UA" altLang="ko-KR" sz="2000" dirty="0" smtClean="0">
                <a:latin typeface="Arial" pitchFamily="34" charset="0"/>
                <a:ea typeface="굴림" charset="-127"/>
                <a:cs typeface="Arial" pitchFamily="34" charset="0"/>
              </a:rPr>
              <a:t>Національний університет «Чернігівська політехніка»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uk-UA" altLang="ko-KR" sz="2000" dirty="0" smtClean="0">
                <a:latin typeface="Arial" pitchFamily="34" charset="0"/>
                <a:ea typeface="굴림" charset="-127"/>
                <a:cs typeface="Arial" pitchFamily="34" charset="0"/>
              </a:rPr>
              <a:t>Навчально-науковий інститут економіки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uk-UA" altLang="ko-KR" sz="2000" dirty="0" smtClean="0">
                <a:latin typeface="Arial" pitchFamily="34" charset="0"/>
                <a:ea typeface="굴림" charset="-127"/>
                <a:cs typeface="Arial" pitchFamily="34" charset="0"/>
              </a:rPr>
              <a:t>Кафедра маркетингу, PR-технологій та логістики</a:t>
            </a:r>
          </a:p>
          <a:p>
            <a:pPr marL="0" indent="0" algn="ctr">
              <a:lnSpc>
                <a:spcPct val="80000"/>
              </a:lnSpc>
              <a:buNone/>
            </a:pPr>
            <a:endParaRPr lang="uk-UA" altLang="ko-KR" sz="2400" dirty="0" smtClean="0">
              <a:latin typeface="Arial" pitchFamily="34" charset="0"/>
              <a:ea typeface="굴림" charset="-127"/>
              <a:cs typeface="Arial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uk-UA" altLang="ko-KR" sz="2000" b="1" dirty="0" smtClean="0">
                <a:latin typeface="Arial" pitchFamily="34" charset="0"/>
                <a:ea typeface="굴림" charset="-127"/>
                <a:cs typeface="Arial" pitchFamily="34" charset="0"/>
              </a:rPr>
              <a:t>Науковий гурток здобувачів вищої освіти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uk-UA" altLang="ko-KR" sz="2400" dirty="0" smtClean="0">
                <a:solidFill>
                  <a:srgbClr val="FFFF00"/>
                </a:solidFill>
                <a:latin typeface="Arial" pitchFamily="34" charset="0"/>
                <a:ea typeface="굴림" charset="-127"/>
                <a:cs typeface="Arial" pitchFamily="34" charset="0"/>
              </a:rPr>
              <a:t>«Бізнес-маркетинг, реклама та інтернет-комунікації»</a:t>
            </a:r>
          </a:p>
          <a:p>
            <a:pPr marL="0" indent="0" algn="just">
              <a:lnSpc>
                <a:spcPct val="80000"/>
              </a:lnSpc>
              <a:buNone/>
            </a:pPr>
            <a:endParaRPr lang="uk-UA" sz="1600" b="1" dirty="0" smtClean="0">
              <a:latin typeface="Arial" pitchFamily="34" charset="0"/>
              <a:ea typeface="굴림" charset="-127"/>
              <a:cs typeface="Arial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uk-UA" sz="1600" b="1" dirty="0" smtClean="0">
                <a:latin typeface="Arial" pitchFamily="34" charset="0"/>
                <a:ea typeface="굴림" charset="-127"/>
                <a:cs typeface="Arial" pitchFamily="34" charset="0"/>
              </a:rPr>
              <a:t>Здор </a:t>
            </a:r>
            <a:r>
              <a:rPr lang="uk-UA" sz="1600" b="1" dirty="0">
                <a:latin typeface="Arial" pitchFamily="34" charset="0"/>
                <a:ea typeface="굴림" charset="-127"/>
                <a:cs typeface="Arial" pitchFamily="34" charset="0"/>
              </a:rPr>
              <a:t>Яніна </a:t>
            </a:r>
            <a:r>
              <a:rPr lang="uk-UA" sz="1600" b="1" dirty="0">
                <a:latin typeface="Arial" pitchFamily="34" charset="0"/>
                <a:ea typeface="굴림" charset="-127"/>
                <a:cs typeface="Arial" pitchFamily="34" charset="0"/>
              </a:rPr>
              <a:t>Олександрівна</a:t>
            </a:r>
            <a:r>
              <a:rPr lang="uk-UA" sz="1600" b="1" dirty="0">
                <a:latin typeface="Arial" pitchFamily="34" charset="0"/>
                <a:ea typeface="굴림" charset="-127"/>
                <a:cs typeface="Arial" pitchFamily="34" charset="0"/>
              </a:rPr>
              <a:t> </a:t>
            </a:r>
            <a:r>
              <a:rPr lang="uk-UA" sz="1200" b="1" dirty="0">
                <a:latin typeface="Arial" pitchFamily="34" charset="0"/>
                <a:ea typeface="굴림" charset="-127"/>
                <a:cs typeface="Arial" pitchFamily="34" charset="0"/>
              </a:rPr>
              <a:t>– </a:t>
            </a:r>
            <a:r>
              <a:rPr lang="uk-UA" sz="1200" dirty="0" smtClean="0">
                <a:latin typeface="Arial" pitchFamily="34" charset="0"/>
                <a:cs typeface="Arial" pitchFamily="34" charset="0"/>
              </a:rPr>
              <a:t>Голова наукового 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гуртка</a:t>
            </a:r>
            <a:r>
              <a:rPr lang="uk-UA" sz="1200" dirty="0">
                <a:latin typeface="Arial" pitchFamily="34" charset="0"/>
                <a:ea typeface="굴림" charset="-127"/>
                <a:cs typeface="Arial" pitchFamily="34" charset="0"/>
              </a:rPr>
              <a:t> ,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студентка гр. МР-191 </a:t>
            </a:r>
            <a:endParaRPr lang="uk-UA" sz="1200" dirty="0" smtClean="0">
              <a:latin typeface="Arial" pitchFamily="34" charset="0"/>
              <a:ea typeface="굴림" charset="-127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uk-UA" sz="1600" b="1" dirty="0" smtClean="0">
                <a:latin typeface="Arial" pitchFamily="34" charset="0"/>
                <a:ea typeface="굴림" charset="-127"/>
                <a:cs typeface="Arial" pitchFamily="34" charset="0"/>
              </a:rPr>
              <a:t>Рябова </a:t>
            </a:r>
            <a:r>
              <a:rPr lang="uk-UA" sz="1600" b="1" dirty="0">
                <a:latin typeface="Arial" pitchFamily="34" charset="0"/>
                <a:ea typeface="굴림" charset="-127"/>
                <a:cs typeface="Arial" pitchFamily="34" charset="0"/>
              </a:rPr>
              <a:t>Тетяна Анатоліївна </a:t>
            </a:r>
            <a:r>
              <a:rPr lang="uk-UA" sz="1400" dirty="0">
                <a:latin typeface="Arial" pitchFamily="34" charset="0"/>
                <a:ea typeface="굴림" charset="-127"/>
                <a:cs typeface="Arial" pitchFamily="34" charset="0"/>
              </a:rPr>
              <a:t>– </a:t>
            </a:r>
            <a:r>
              <a:rPr lang="uk-UA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Керівник наукового </a:t>
            </a:r>
            <a:r>
              <a:rPr lang="uk-UA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гуртка</a:t>
            </a:r>
            <a:r>
              <a:rPr lang="uk-UA" sz="1200" dirty="0" smtClean="0">
                <a:latin typeface="Arial" pitchFamily="34" charset="0"/>
                <a:ea typeface="굴림" charset="-127"/>
                <a:cs typeface="Arial" pitchFamily="34" charset="0"/>
              </a:rPr>
              <a:t> , 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кандидат </a:t>
            </a:r>
            <a:r>
              <a:rPr lang="uk-UA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економічних</a:t>
            </a: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наук, </a:t>
            </a: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доцент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sz="1600" b="1" dirty="0">
                <a:latin typeface="Arial" pitchFamily="34" charset="0"/>
                <a:ea typeface="굴림" charset="-127"/>
                <a:cs typeface="Arial" pitchFamily="34" charset="0"/>
              </a:rPr>
              <a:t>Чийпеш Наталія </a:t>
            </a:r>
            <a:r>
              <a:rPr lang="uk-UA" sz="1600" b="1" dirty="0" smtClean="0">
                <a:latin typeface="Arial" pitchFamily="34" charset="0"/>
                <a:ea typeface="굴림" charset="-127"/>
                <a:cs typeface="Arial" pitchFamily="34" charset="0"/>
              </a:rPr>
              <a:t>Миколаївна </a:t>
            </a:r>
            <a:r>
              <a:rPr lang="uk-UA" sz="1200" dirty="0" smtClean="0">
                <a:latin typeface="Arial" pitchFamily="34" charset="0"/>
                <a:ea typeface="굴림" charset="-127"/>
                <a:cs typeface="Arial" pitchFamily="34" charset="0"/>
              </a:rPr>
              <a:t>– </a:t>
            </a:r>
            <a:r>
              <a:rPr lang="uk-UA" sz="1200" dirty="0" smtClean="0">
                <a:latin typeface="Arial" pitchFamily="34" charset="0"/>
                <a:cs typeface="Arial" pitchFamily="34" charset="0"/>
              </a:rPr>
              <a:t>Помічник керівника 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гуртка, асистент </a:t>
            </a:r>
            <a:r>
              <a:rPr lang="uk-UA" sz="1200" dirty="0" smtClean="0">
                <a:latin typeface="Arial" pitchFamily="34" charset="0"/>
                <a:cs typeface="Arial" pitchFamily="34" charset="0"/>
              </a:rPr>
              <a:t>кафедри </a:t>
            </a:r>
          </a:p>
          <a:p>
            <a:pPr marL="0" indent="0">
              <a:lnSpc>
                <a:spcPct val="80000"/>
              </a:lnSpc>
              <a:buNone/>
            </a:pPr>
            <a:endParaRPr lang="uk-UA" sz="800" b="1" dirty="0" smtClean="0">
              <a:latin typeface="Arial" pitchFamily="34" charset="0"/>
              <a:ea typeface="굴림" charset="-127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uk-UA" sz="1600" b="1" dirty="0" smtClean="0">
                <a:latin typeface="Arial" pitchFamily="34" charset="0"/>
                <a:ea typeface="굴림" charset="-127"/>
                <a:cs typeface="Arial" pitchFamily="34" charset="0"/>
              </a:rPr>
              <a:t>Члени </a:t>
            </a:r>
            <a:r>
              <a:rPr lang="uk-UA" sz="1600" b="1" dirty="0">
                <a:latin typeface="Arial" pitchFamily="34" charset="0"/>
                <a:ea typeface="굴림" charset="-127"/>
                <a:cs typeface="Arial" pitchFamily="34" charset="0"/>
              </a:rPr>
              <a:t>студентського наукового гуртка </a:t>
            </a:r>
            <a:r>
              <a:rPr lang="uk-UA" sz="1800" dirty="0">
                <a:latin typeface="Arial" pitchFamily="34" charset="0"/>
                <a:ea typeface="굴림" charset="-127"/>
                <a:cs typeface="Arial" pitchFamily="34" charset="0"/>
              </a:rPr>
              <a:t>–</a:t>
            </a:r>
            <a:r>
              <a:rPr lang="uk-UA" sz="1600" b="1" dirty="0" smtClean="0">
                <a:latin typeface="Arial" pitchFamily="34" charset="0"/>
                <a:ea typeface="굴림" charset="-127"/>
                <a:cs typeface="Arial" pitchFamily="34" charset="0"/>
              </a:rPr>
              <a:t> </a:t>
            </a:r>
            <a:r>
              <a:rPr lang="uk-UA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35 </a:t>
            </a:r>
            <a:r>
              <a:rPr lang="uk-UA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студентів</a:t>
            </a:r>
            <a:endParaRPr lang="uk-UA" sz="1600" b="1" dirty="0">
              <a:latin typeface="Arial" pitchFamily="34" charset="0"/>
              <a:ea typeface="굴림" charset="-127"/>
              <a:cs typeface="Arial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260648"/>
            <a:ext cx="6934200" cy="72008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uk-UA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Студенти </a:t>
            </a:r>
            <a:r>
              <a:rPr lang="uk-UA" sz="1800" b="1" kern="1200" dirty="0">
                <a:solidFill>
                  <a:srgbClr val="C0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брали активну участь </a:t>
            </a:r>
            <a:r>
              <a:rPr lang="uk-UA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дослідницькій діяльності, вдосконалювали і поглиблювали свої знання, застосовували творчий підхід для вирішення наукових </a:t>
            </a:r>
            <a:r>
              <a:rPr lang="uk-UA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проблем:</a:t>
            </a:r>
            <a:endParaRPr lang="en-US" altLang="ko-KR" sz="1800" dirty="0">
              <a:solidFill>
                <a:schemeClr val="tx1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uk-UA" altLang="ko-KR" sz="1800" dirty="0" smtClean="0">
              <a:solidFill>
                <a:schemeClr val="tx1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altLang="ko-KR" sz="1800" dirty="0">
              <a:solidFill>
                <a:schemeClr val="tx1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33"/>
          <p:cNvSpPr txBox="1"/>
          <p:nvPr/>
        </p:nvSpPr>
        <p:spPr>
          <a:xfrm>
            <a:off x="3006589" y="5145611"/>
            <a:ext cx="687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 dirty="0">
                <a:solidFill>
                  <a:schemeClr val="bg1"/>
                </a:solidFill>
                <a:latin typeface="+mj-lt"/>
              </a:rPr>
              <a:t>Honest</a:t>
            </a:r>
          </a:p>
        </p:txBody>
      </p:sp>
      <p:sp>
        <p:nvSpPr>
          <p:cNvPr id="6" name="TextBox 134"/>
          <p:cNvSpPr txBox="1"/>
          <p:nvPr/>
        </p:nvSpPr>
        <p:spPr>
          <a:xfrm>
            <a:off x="2949682" y="5508728"/>
            <a:ext cx="801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 dirty="0">
                <a:solidFill>
                  <a:schemeClr val="bg1"/>
                </a:solidFill>
                <a:latin typeface="+mj-lt"/>
              </a:rPr>
              <a:t>Strategic</a:t>
            </a:r>
          </a:p>
        </p:txBody>
      </p:sp>
      <p:grpSp>
        <p:nvGrpSpPr>
          <p:cNvPr id="7" name="组合 10"/>
          <p:cNvGrpSpPr>
            <a:grpSpLocks noChangeAspect="1"/>
          </p:cNvGrpSpPr>
          <p:nvPr/>
        </p:nvGrpSpPr>
        <p:grpSpPr>
          <a:xfrm>
            <a:off x="2212062" y="2201075"/>
            <a:ext cx="6516000" cy="2455849"/>
            <a:chOff x="-8806" y="3934124"/>
            <a:chExt cx="22105839" cy="8331572"/>
          </a:xfrm>
        </p:grpSpPr>
        <p:sp>
          <p:nvSpPr>
            <p:cNvPr id="8" name="Shape 561"/>
            <p:cNvSpPr/>
            <p:nvPr/>
          </p:nvSpPr>
          <p:spPr>
            <a:xfrm>
              <a:off x="-8806" y="5098469"/>
              <a:ext cx="19583952" cy="71672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9534"/>
                  </a:moveTo>
                  <a:cubicBezTo>
                    <a:pt x="17821" y="120000"/>
                    <a:pt x="19688" y="62325"/>
                    <a:pt x="28005" y="62790"/>
                  </a:cubicBezTo>
                  <a:cubicBezTo>
                    <a:pt x="36322" y="63255"/>
                    <a:pt x="41414" y="85581"/>
                    <a:pt x="52277" y="83720"/>
                  </a:cubicBezTo>
                  <a:cubicBezTo>
                    <a:pt x="63140" y="81860"/>
                    <a:pt x="63988" y="40930"/>
                    <a:pt x="75190" y="37209"/>
                  </a:cubicBezTo>
                  <a:cubicBezTo>
                    <a:pt x="86393" y="33488"/>
                    <a:pt x="87538" y="57093"/>
                    <a:pt x="98231" y="55697"/>
                  </a:cubicBezTo>
                  <a:cubicBezTo>
                    <a:pt x="108925" y="54302"/>
                    <a:pt x="109137" y="9767"/>
                    <a:pt x="120000" y="0"/>
                  </a:cubicBezTo>
                </a:path>
              </a:pathLst>
            </a:custGeom>
            <a:noFill/>
            <a:ln w="15875" cap="flat" cmpd="sng">
              <a:solidFill>
                <a:srgbClr val="BFBFBF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182825" tIns="91400" rIns="182825" bIns="914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" name="Shape 562"/>
            <p:cNvSpPr/>
            <p:nvPr/>
          </p:nvSpPr>
          <p:spPr>
            <a:xfrm>
              <a:off x="7475140" y="9129746"/>
              <a:ext cx="1991413" cy="198647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lIns="182825" tIns="91400" rIns="182825" bIns="914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" name="Shape 563"/>
            <p:cNvSpPr/>
            <p:nvPr/>
          </p:nvSpPr>
          <p:spPr>
            <a:xfrm>
              <a:off x="11270297" y="6418546"/>
              <a:ext cx="1991413" cy="19864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lIns="182825" tIns="91400" rIns="182825" bIns="914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" name="Shape 564"/>
            <p:cNvSpPr/>
            <p:nvPr/>
          </p:nvSpPr>
          <p:spPr>
            <a:xfrm>
              <a:off x="15065456" y="7470979"/>
              <a:ext cx="1991413" cy="198647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182825" tIns="91400" rIns="182825" bIns="914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" name="Shape 565"/>
            <p:cNvSpPr/>
            <p:nvPr/>
          </p:nvSpPr>
          <p:spPr>
            <a:xfrm>
              <a:off x="3679982" y="7887128"/>
              <a:ext cx="1991413" cy="19864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182825" tIns="91400" rIns="182825" bIns="914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3" name="Shape 566"/>
            <p:cNvGrpSpPr/>
            <p:nvPr/>
          </p:nvGrpSpPr>
          <p:grpSpPr>
            <a:xfrm>
              <a:off x="19464338" y="3934124"/>
              <a:ext cx="2632695" cy="1580015"/>
              <a:chOff x="10452100" y="1779589"/>
              <a:chExt cx="365125" cy="219075"/>
            </a:xfrm>
          </p:grpSpPr>
          <p:sp>
            <p:nvSpPr>
              <p:cNvPr id="18" name="Shape 567"/>
              <p:cNvSpPr/>
              <p:nvPr/>
            </p:nvSpPr>
            <p:spPr>
              <a:xfrm>
                <a:off x="10550525" y="1900239"/>
                <a:ext cx="112713" cy="984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806"/>
                    </a:moveTo>
                    <a:lnTo>
                      <a:pt x="0" y="120000"/>
                    </a:lnTo>
                    <a:lnTo>
                      <a:pt x="23661" y="0"/>
                    </a:lnTo>
                    <a:lnTo>
                      <a:pt x="120000" y="5806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9" name="Shape 568"/>
              <p:cNvSpPr/>
              <p:nvPr/>
            </p:nvSpPr>
            <p:spPr>
              <a:xfrm>
                <a:off x="10452100" y="1779589"/>
                <a:ext cx="365125" cy="1889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0" y="26218"/>
                    </a:lnTo>
                    <a:lnTo>
                      <a:pt x="73043" y="12000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0" name="Shape 569"/>
              <p:cNvSpPr/>
              <p:nvPr/>
            </p:nvSpPr>
            <p:spPr>
              <a:xfrm>
                <a:off x="10531475" y="1792289"/>
                <a:ext cx="258763" cy="2063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0" y="48000"/>
                    </a:lnTo>
                    <a:lnTo>
                      <a:pt x="8834" y="120000"/>
                    </a:lnTo>
                    <a:lnTo>
                      <a:pt x="19141" y="62769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14" name="Shape 579"/>
            <p:cNvSpPr/>
            <p:nvPr/>
          </p:nvSpPr>
          <p:spPr>
            <a:xfrm>
              <a:off x="15622640" y="8032603"/>
              <a:ext cx="909251" cy="9383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027" y="87532"/>
                  </a:moveTo>
                  <a:lnTo>
                    <a:pt x="67027" y="87532"/>
                  </a:lnTo>
                  <a:cubicBezTo>
                    <a:pt x="67027" y="78441"/>
                    <a:pt x="74324" y="73506"/>
                    <a:pt x="86486" y="66753"/>
                  </a:cubicBezTo>
                  <a:cubicBezTo>
                    <a:pt x="100810" y="57402"/>
                    <a:pt x="119729" y="45974"/>
                    <a:pt x="119729" y="18441"/>
                  </a:cubicBezTo>
                  <a:cubicBezTo>
                    <a:pt x="119729" y="16103"/>
                    <a:pt x="117297" y="13766"/>
                    <a:pt x="115135" y="13766"/>
                  </a:cubicBezTo>
                  <a:cubicBezTo>
                    <a:pt x="93513" y="13766"/>
                    <a:pt x="93513" y="13766"/>
                    <a:pt x="93513" y="13766"/>
                  </a:cubicBezTo>
                  <a:cubicBezTo>
                    <a:pt x="88648" y="7012"/>
                    <a:pt x="79189" y="0"/>
                    <a:pt x="60000" y="0"/>
                  </a:cubicBezTo>
                  <a:cubicBezTo>
                    <a:pt x="40810" y="0"/>
                    <a:pt x="31351" y="7012"/>
                    <a:pt x="26486" y="13766"/>
                  </a:cubicBezTo>
                  <a:cubicBezTo>
                    <a:pt x="4864" y="13766"/>
                    <a:pt x="4864" y="13766"/>
                    <a:pt x="4864" y="13766"/>
                  </a:cubicBezTo>
                  <a:cubicBezTo>
                    <a:pt x="2432" y="13766"/>
                    <a:pt x="0" y="16103"/>
                    <a:pt x="0" y="18441"/>
                  </a:cubicBezTo>
                  <a:cubicBezTo>
                    <a:pt x="0" y="45974"/>
                    <a:pt x="16756" y="57402"/>
                    <a:pt x="33513" y="66753"/>
                  </a:cubicBezTo>
                  <a:cubicBezTo>
                    <a:pt x="45675" y="73506"/>
                    <a:pt x="52702" y="78441"/>
                    <a:pt x="52702" y="87532"/>
                  </a:cubicBezTo>
                  <a:cubicBezTo>
                    <a:pt x="52702" y="96623"/>
                    <a:pt x="52702" y="96623"/>
                    <a:pt x="52702" y="96623"/>
                  </a:cubicBezTo>
                  <a:cubicBezTo>
                    <a:pt x="38378" y="98961"/>
                    <a:pt x="28918" y="103636"/>
                    <a:pt x="28918" y="108051"/>
                  </a:cubicBezTo>
                  <a:cubicBezTo>
                    <a:pt x="28918" y="115064"/>
                    <a:pt x="43243" y="119740"/>
                    <a:pt x="60000" y="119740"/>
                  </a:cubicBezTo>
                  <a:cubicBezTo>
                    <a:pt x="76486" y="119740"/>
                    <a:pt x="88648" y="115064"/>
                    <a:pt x="88648" y="108051"/>
                  </a:cubicBezTo>
                  <a:cubicBezTo>
                    <a:pt x="88648" y="103636"/>
                    <a:pt x="81621" y="98961"/>
                    <a:pt x="67027" y="96623"/>
                  </a:cubicBezTo>
                  <a:lnTo>
                    <a:pt x="67027" y="87532"/>
                  </a:lnTo>
                  <a:close/>
                  <a:moveTo>
                    <a:pt x="86486" y="55064"/>
                  </a:moveTo>
                  <a:lnTo>
                    <a:pt x="86486" y="55064"/>
                  </a:lnTo>
                  <a:cubicBezTo>
                    <a:pt x="91081" y="48311"/>
                    <a:pt x="93513" y="36883"/>
                    <a:pt x="93513" y="23116"/>
                  </a:cubicBezTo>
                  <a:cubicBezTo>
                    <a:pt x="110270" y="23116"/>
                    <a:pt x="110270" y="23116"/>
                    <a:pt x="110270" y="23116"/>
                  </a:cubicBezTo>
                  <a:cubicBezTo>
                    <a:pt x="107837" y="39220"/>
                    <a:pt x="98378" y="48311"/>
                    <a:pt x="86486" y="55064"/>
                  </a:cubicBezTo>
                  <a:close/>
                  <a:moveTo>
                    <a:pt x="60000" y="9350"/>
                  </a:moveTo>
                  <a:lnTo>
                    <a:pt x="60000" y="9350"/>
                  </a:lnTo>
                  <a:cubicBezTo>
                    <a:pt x="79189" y="9350"/>
                    <a:pt x="86486" y="16103"/>
                    <a:pt x="86486" y="18441"/>
                  </a:cubicBezTo>
                  <a:cubicBezTo>
                    <a:pt x="86486" y="20779"/>
                    <a:pt x="79189" y="27532"/>
                    <a:pt x="60000" y="29870"/>
                  </a:cubicBezTo>
                  <a:cubicBezTo>
                    <a:pt x="40810" y="27532"/>
                    <a:pt x="33513" y="20779"/>
                    <a:pt x="33513" y="18441"/>
                  </a:cubicBezTo>
                  <a:cubicBezTo>
                    <a:pt x="33513" y="16103"/>
                    <a:pt x="40810" y="9350"/>
                    <a:pt x="60000" y="9350"/>
                  </a:cubicBezTo>
                  <a:close/>
                  <a:moveTo>
                    <a:pt x="9729" y="23116"/>
                  </a:moveTo>
                  <a:lnTo>
                    <a:pt x="9729" y="23116"/>
                  </a:lnTo>
                  <a:cubicBezTo>
                    <a:pt x="26486" y="23116"/>
                    <a:pt x="26486" y="23116"/>
                    <a:pt x="26486" y="23116"/>
                  </a:cubicBezTo>
                  <a:cubicBezTo>
                    <a:pt x="26486" y="36883"/>
                    <a:pt x="28918" y="48311"/>
                    <a:pt x="33513" y="55064"/>
                  </a:cubicBezTo>
                  <a:cubicBezTo>
                    <a:pt x="21621" y="48311"/>
                    <a:pt x="9729" y="39220"/>
                    <a:pt x="9729" y="231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00" tIns="45700" rIns="914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" name="Shape 580"/>
            <p:cNvSpPr/>
            <p:nvPr/>
          </p:nvSpPr>
          <p:spPr>
            <a:xfrm>
              <a:off x="7962152" y="9679989"/>
              <a:ext cx="1010278" cy="9094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277" y="40719"/>
                  </a:moveTo>
                  <a:lnTo>
                    <a:pt x="19277" y="40719"/>
                  </a:lnTo>
                  <a:cubicBezTo>
                    <a:pt x="23373" y="36134"/>
                    <a:pt x="27951" y="38561"/>
                    <a:pt x="34216" y="45573"/>
                  </a:cubicBezTo>
                  <a:cubicBezTo>
                    <a:pt x="36385" y="48000"/>
                    <a:pt x="36385" y="45573"/>
                    <a:pt x="36385" y="45573"/>
                  </a:cubicBezTo>
                  <a:cubicBezTo>
                    <a:pt x="38554" y="45573"/>
                    <a:pt x="44819" y="36134"/>
                    <a:pt x="46987" y="36134"/>
                  </a:cubicBezTo>
                  <a:cubicBezTo>
                    <a:pt x="46987" y="36134"/>
                    <a:pt x="46987" y="36134"/>
                    <a:pt x="46987" y="33707"/>
                  </a:cubicBezTo>
                  <a:cubicBezTo>
                    <a:pt x="44819" y="33707"/>
                    <a:pt x="42891" y="31280"/>
                    <a:pt x="42891" y="28853"/>
                  </a:cubicBezTo>
                  <a:cubicBezTo>
                    <a:pt x="32048" y="12134"/>
                    <a:pt x="72530" y="2696"/>
                    <a:pt x="66265" y="2696"/>
                  </a:cubicBezTo>
                  <a:cubicBezTo>
                    <a:pt x="61927" y="0"/>
                    <a:pt x="49156" y="0"/>
                    <a:pt x="46987" y="0"/>
                  </a:cubicBezTo>
                  <a:cubicBezTo>
                    <a:pt x="40722" y="2696"/>
                    <a:pt x="30120" y="9707"/>
                    <a:pt x="25783" y="14561"/>
                  </a:cubicBezTo>
                  <a:cubicBezTo>
                    <a:pt x="19277" y="19415"/>
                    <a:pt x="17349" y="21842"/>
                    <a:pt x="17349" y="21842"/>
                  </a:cubicBezTo>
                  <a:cubicBezTo>
                    <a:pt x="14939" y="24000"/>
                    <a:pt x="17349" y="28853"/>
                    <a:pt x="12771" y="31280"/>
                  </a:cubicBezTo>
                  <a:cubicBezTo>
                    <a:pt x="8674" y="33707"/>
                    <a:pt x="6506" y="31280"/>
                    <a:pt x="4337" y="33707"/>
                  </a:cubicBezTo>
                  <a:cubicBezTo>
                    <a:pt x="4337" y="36134"/>
                    <a:pt x="2168" y="36134"/>
                    <a:pt x="0" y="38561"/>
                  </a:cubicBezTo>
                  <a:lnTo>
                    <a:pt x="0" y="40719"/>
                  </a:lnTo>
                  <a:lnTo>
                    <a:pt x="8674" y="50426"/>
                  </a:lnTo>
                  <a:cubicBezTo>
                    <a:pt x="8674" y="52853"/>
                    <a:pt x="10602" y="52853"/>
                    <a:pt x="12771" y="52853"/>
                  </a:cubicBezTo>
                  <a:cubicBezTo>
                    <a:pt x="12771" y="50426"/>
                    <a:pt x="14939" y="48000"/>
                    <a:pt x="17349" y="48000"/>
                  </a:cubicBezTo>
                  <a:cubicBezTo>
                    <a:pt x="17349" y="48000"/>
                    <a:pt x="17349" y="40719"/>
                    <a:pt x="19277" y="40719"/>
                  </a:cubicBezTo>
                  <a:close/>
                  <a:moveTo>
                    <a:pt x="53493" y="43146"/>
                  </a:moveTo>
                  <a:lnTo>
                    <a:pt x="53493" y="43146"/>
                  </a:lnTo>
                  <a:cubicBezTo>
                    <a:pt x="51325" y="43146"/>
                    <a:pt x="51325" y="43146"/>
                    <a:pt x="51325" y="43146"/>
                  </a:cubicBezTo>
                  <a:cubicBezTo>
                    <a:pt x="42891" y="50426"/>
                    <a:pt x="42891" y="50426"/>
                    <a:pt x="42891" y="50426"/>
                  </a:cubicBezTo>
                  <a:cubicBezTo>
                    <a:pt x="40722" y="52853"/>
                    <a:pt x="40722" y="52853"/>
                    <a:pt x="40722" y="55011"/>
                  </a:cubicBezTo>
                  <a:cubicBezTo>
                    <a:pt x="91807" y="117303"/>
                    <a:pt x="91807" y="117303"/>
                    <a:pt x="91807" y="117303"/>
                  </a:cubicBezTo>
                  <a:cubicBezTo>
                    <a:pt x="91807" y="119730"/>
                    <a:pt x="94216" y="119730"/>
                    <a:pt x="96144" y="117303"/>
                  </a:cubicBezTo>
                  <a:cubicBezTo>
                    <a:pt x="102650" y="112449"/>
                    <a:pt x="102650" y="112449"/>
                    <a:pt x="102650" y="112449"/>
                  </a:cubicBezTo>
                  <a:cubicBezTo>
                    <a:pt x="102650" y="110022"/>
                    <a:pt x="102650" y="107865"/>
                    <a:pt x="102650" y="107865"/>
                  </a:cubicBezTo>
                  <a:lnTo>
                    <a:pt x="53493" y="43146"/>
                  </a:lnTo>
                  <a:close/>
                  <a:moveTo>
                    <a:pt x="119759" y="16988"/>
                  </a:moveTo>
                  <a:lnTo>
                    <a:pt x="119759" y="16988"/>
                  </a:lnTo>
                  <a:cubicBezTo>
                    <a:pt x="117590" y="12134"/>
                    <a:pt x="117590" y="14561"/>
                    <a:pt x="115421" y="14561"/>
                  </a:cubicBezTo>
                  <a:cubicBezTo>
                    <a:pt x="115421" y="16988"/>
                    <a:pt x="111084" y="21842"/>
                    <a:pt x="111084" y="24000"/>
                  </a:cubicBezTo>
                  <a:cubicBezTo>
                    <a:pt x="108915" y="28853"/>
                    <a:pt x="104819" y="33707"/>
                    <a:pt x="98313" y="28853"/>
                  </a:cubicBezTo>
                  <a:cubicBezTo>
                    <a:pt x="91807" y="21842"/>
                    <a:pt x="94216" y="19415"/>
                    <a:pt x="96144" y="16988"/>
                  </a:cubicBezTo>
                  <a:cubicBezTo>
                    <a:pt x="96144" y="14561"/>
                    <a:pt x="100481" y="7550"/>
                    <a:pt x="100481" y="5123"/>
                  </a:cubicBezTo>
                  <a:cubicBezTo>
                    <a:pt x="102650" y="5123"/>
                    <a:pt x="100481" y="2696"/>
                    <a:pt x="98313" y="2696"/>
                  </a:cubicBezTo>
                  <a:cubicBezTo>
                    <a:pt x="96144" y="5123"/>
                    <a:pt x="83373" y="9707"/>
                    <a:pt x="81204" y="19415"/>
                  </a:cubicBezTo>
                  <a:cubicBezTo>
                    <a:pt x="79036" y="26426"/>
                    <a:pt x="83373" y="33707"/>
                    <a:pt x="76867" y="40719"/>
                  </a:cubicBezTo>
                  <a:cubicBezTo>
                    <a:pt x="68433" y="50426"/>
                    <a:pt x="68433" y="50426"/>
                    <a:pt x="68433" y="50426"/>
                  </a:cubicBezTo>
                  <a:cubicBezTo>
                    <a:pt x="76867" y="62292"/>
                    <a:pt x="76867" y="62292"/>
                    <a:pt x="76867" y="62292"/>
                  </a:cubicBezTo>
                  <a:cubicBezTo>
                    <a:pt x="87710" y="50426"/>
                    <a:pt x="87710" y="50426"/>
                    <a:pt x="87710" y="50426"/>
                  </a:cubicBezTo>
                  <a:cubicBezTo>
                    <a:pt x="89638" y="48000"/>
                    <a:pt x="94216" y="45573"/>
                    <a:pt x="98313" y="48000"/>
                  </a:cubicBezTo>
                  <a:cubicBezTo>
                    <a:pt x="108915" y="50426"/>
                    <a:pt x="113253" y="45573"/>
                    <a:pt x="117590" y="38561"/>
                  </a:cubicBezTo>
                  <a:cubicBezTo>
                    <a:pt x="119759" y="31280"/>
                    <a:pt x="119759" y="19415"/>
                    <a:pt x="119759" y="16988"/>
                  </a:cubicBezTo>
                  <a:close/>
                  <a:moveTo>
                    <a:pt x="17349" y="107865"/>
                  </a:moveTo>
                  <a:lnTo>
                    <a:pt x="17349" y="107865"/>
                  </a:lnTo>
                  <a:cubicBezTo>
                    <a:pt x="14939" y="110022"/>
                    <a:pt x="14939" y="112449"/>
                    <a:pt x="17349" y="112449"/>
                  </a:cubicBezTo>
                  <a:cubicBezTo>
                    <a:pt x="21445" y="119730"/>
                    <a:pt x="21445" y="119730"/>
                    <a:pt x="21445" y="119730"/>
                  </a:cubicBezTo>
                  <a:cubicBezTo>
                    <a:pt x="23373" y="119730"/>
                    <a:pt x="25783" y="119730"/>
                    <a:pt x="25783" y="117303"/>
                  </a:cubicBezTo>
                  <a:cubicBezTo>
                    <a:pt x="55662" y="86292"/>
                    <a:pt x="55662" y="86292"/>
                    <a:pt x="55662" y="86292"/>
                  </a:cubicBezTo>
                  <a:cubicBezTo>
                    <a:pt x="46987" y="74157"/>
                    <a:pt x="46987" y="74157"/>
                    <a:pt x="46987" y="74157"/>
                  </a:cubicBezTo>
                  <a:lnTo>
                    <a:pt x="17349" y="10786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00" tIns="45700" rIns="914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" name="Shape 581"/>
            <p:cNvSpPr/>
            <p:nvPr/>
          </p:nvSpPr>
          <p:spPr>
            <a:xfrm>
              <a:off x="11818284" y="6885936"/>
              <a:ext cx="909251" cy="9383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65" y="41298"/>
                  </a:moveTo>
                  <a:lnTo>
                    <a:pt x="107865" y="41298"/>
                  </a:lnTo>
                  <a:cubicBezTo>
                    <a:pt x="98157" y="18441"/>
                    <a:pt x="81438" y="0"/>
                    <a:pt x="71730" y="2077"/>
                  </a:cubicBezTo>
                  <a:cubicBezTo>
                    <a:pt x="57438" y="9350"/>
                    <a:pt x="81438" y="36883"/>
                    <a:pt x="9707" y="64415"/>
                  </a:cubicBezTo>
                  <a:cubicBezTo>
                    <a:pt x="2426" y="66753"/>
                    <a:pt x="0" y="75844"/>
                    <a:pt x="2426" y="82857"/>
                  </a:cubicBezTo>
                  <a:cubicBezTo>
                    <a:pt x="4853" y="87532"/>
                    <a:pt x="14292" y="94285"/>
                    <a:pt x="21842" y="92207"/>
                  </a:cubicBezTo>
                  <a:lnTo>
                    <a:pt x="26426" y="89870"/>
                  </a:lnTo>
                  <a:cubicBezTo>
                    <a:pt x="31280" y="96623"/>
                    <a:pt x="36134" y="92207"/>
                    <a:pt x="36134" y="96623"/>
                  </a:cubicBezTo>
                  <a:cubicBezTo>
                    <a:pt x="38561" y="101298"/>
                    <a:pt x="43146" y="110389"/>
                    <a:pt x="43146" y="112727"/>
                  </a:cubicBezTo>
                  <a:cubicBezTo>
                    <a:pt x="45573" y="115064"/>
                    <a:pt x="48000" y="119740"/>
                    <a:pt x="50426" y="117402"/>
                  </a:cubicBezTo>
                  <a:cubicBezTo>
                    <a:pt x="52853" y="117402"/>
                    <a:pt x="62292" y="115064"/>
                    <a:pt x="64719" y="112727"/>
                  </a:cubicBezTo>
                  <a:cubicBezTo>
                    <a:pt x="69303" y="112727"/>
                    <a:pt x="69303" y="110389"/>
                    <a:pt x="67146" y="108051"/>
                  </a:cubicBezTo>
                  <a:cubicBezTo>
                    <a:pt x="67146" y="105974"/>
                    <a:pt x="62292" y="103636"/>
                    <a:pt x="62292" y="101298"/>
                  </a:cubicBezTo>
                  <a:cubicBezTo>
                    <a:pt x="59865" y="98961"/>
                    <a:pt x="57438" y="89870"/>
                    <a:pt x="55011" y="87532"/>
                  </a:cubicBezTo>
                  <a:cubicBezTo>
                    <a:pt x="52853" y="85194"/>
                    <a:pt x="57438" y="80519"/>
                    <a:pt x="62292" y="80519"/>
                  </a:cubicBezTo>
                  <a:cubicBezTo>
                    <a:pt x="95730" y="78441"/>
                    <a:pt x="100584" y="96623"/>
                    <a:pt x="112449" y="92207"/>
                  </a:cubicBezTo>
                  <a:cubicBezTo>
                    <a:pt x="119730" y="89870"/>
                    <a:pt x="119730" y="64415"/>
                    <a:pt x="107865" y="41298"/>
                  </a:cubicBezTo>
                  <a:close/>
                  <a:moveTo>
                    <a:pt x="105168" y="80519"/>
                  </a:moveTo>
                  <a:lnTo>
                    <a:pt x="105168" y="80519"/>
                  </a:lnTo>
                  <a:cubicBezTo>
                    <a:pt x="102741" y="80519"/>
                    <a:pt x="88449" y="71428"/>
                    <a:pt x="81438" y="52987"/>
                  </a:cubicBezTo>
                  <a:cubicBezTo>
                    <a:pt x="74157" y="34545"/>
                    <a:pt x="74157" y="16103"/>
                    <a:pt x="76584" y="16103"/>
                  </a:cubicBezTo>
                  <a:cubicBezTo>
                    <a:pt x="79011" y="16103"/>
                    <a:pt x="90876" y="27532"/>
                    <a:pt x="98157" y="45974"/>
                  </a:cubicBezTo>
                  <a:cubicBezTo>
                    <a:pt x="107865" y="64415"/>
                    <a:pt x="105168" y="78441"/>
                    <a:pt x="105168" y="805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00" tIns="45700" rIns="914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" name="Shape 582"/>
            <p:cNvSpPr/>
            <p:nvPr/>
          </p:nvSpPr>
          <p:spPr>
            <a:xfrm>
              <a:off x="4162028" y="8427297"/>
              <a:ext cx="923685" cy="94557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008" y="78181"/>
                  </a:moveTo>
                  <a:lnTo>
                    <a:pt x="73008" y="78181"/>
                  </a:lnTo>
                  <a:cubicBezTo>
                    <a:pt x="73008" y="78181"/>
                    <a:pt x="119734" y="43896"/>
                    <a:pt x="115221" y="6753"/>
                  </a:cubicBezTo>
                  <a:lnTo>
                    <a:pt x="115221" y="4675"/>
                  </a:lnTo>
                  <a:cubicBezTo>
                    <a:pt x="112831" y="4675"/>
                    <a:pt x="112831" y="4675"/>
                    <a:pt x="112831" y="4675"/>
                  </a:cubicBezTo>
                  <a:cubicBezTo>
                    <a:pt x="75398" y="0"/>
                    <a:pt x="42212" y="46233"/>
                    <a:pt x="42212" y="46233"/>
                  </a:cubicBezTo>
                  <a:cubicBezTo>
                    <a:pt x="14070" y="41298"/>
                    <a:pt x="16460" y="48311"/>
                    <a:pt x="2389" y="78181"/>
                  </a:cubicBezTo>
                  <a:cubicBezTo>
                    <a:pt x="0" y="85194"/>
                    <a:pt x="4778" y="85194"/>
                    <a:pt x="9292" y="85194"/>
                  </a:cubicBezTo>
                  <a:cubicBezTo>
                    <a:pt x="14070" y="82857"/>
                    <a:pt x="23362" y="80519"/>
                    <a:pt x="23362" y="80519"/>
                  </a:cubicBezTo>
                  <a:cubicBezTo>
                    <a:pt x="40088" y="96623"/>
                    <a:pt x="40088" y="96623"/>
                    <a:pt x="40088" y="96623"/>
                  </a:cubicBezTo>
                  <a:cubicBezTo>
                    <a:pt x="40088" y="96623"/>
                    <a:pt x="37433" y="105714"/>
                    <a:pt x="35309" y="110389"/>
                  </a:cubicBezTo>
                  <a:cubicBezTo>
                    <a:pt x="32920" y="115064"/>
                    <a:pt x="35309" y="119740"/>
                    <a:pt x="40088" y="117402"/>
                  </a:cubicBezTo>
                  <a:cubicBezTo>
                    <a:pt x="70619" y="103376"/>
                    <a:pt x="77522" y="105714"/>
                    <a:pt x="73008" y="78181"/>
                  </a:cubicBezTo>
                  <a:close/>
                  <a:moveTo>
                    <a:pt x="79911" y="38961"/>
                  </a:moveTo>
                  <a:lnTo>
                    <a:pt x="79911" y="38961"/>
                  </a:lnTo>
                  <a:cubicBezTo>
                    <a:pt x="75398" y="34545"/>
                    <a:pt x="75398" y="29870"/>
                    <a:pt x="79911" y="25194"/>
                  </a:cubicBezTo>
                  <a:cubicBezTo>
                    <a:pt x="84690" y="20779"/>
                    <a:pt x="91592" y="20779"/>
                    <a:pt x="93982" y="25194"/>
                  </a:cubicBezTo>
                  <a:cubicBezTo>
                    <a:pt x="98761" y="29870"/>
                    <a:pt x="98761" y="34545"/>
                    <a:pt x="93982" y="38961"/>
                  </a:cubicBezTo>
                  <a:cubicBezTo>
                    <a:pt x="91592" y="43896"/>
                    <a:pt x="84690" y="43896"/>
                    <a:pt x="79911" y="389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00" tIns="45700" rIns="914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1" name="文本框 24"/>
          <p:cNvSpPr txBox="1"/>
          <p:nvPr/>
        </p:nvSpPr>
        <p:spPr>
          <a:xfrm>
            <a:off x="5966273" y="4129856"/>
            <a:ext cx="29172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uk-UA" altLang="zh-CN" sz="1600" b="1" dirty="0" smtClean="0">
                <a:solidFill>
                  <a:srgbClr val="C00000"/>
                </a:solidFill>
                <a:ea typeface="微软雅黑" pitchFamily="34" charset="-122"/>
              </a:rPr>
              <a:t>Всеукраїнські студентські олімпіади та Міжнародні конкурси</a:t>
            </a:r>
          </a:p>
          <a:p>
            <a:pPr>
              <a:lnSpc>
                <a:spcPts val="1500"/>
              </a:lnSpc>
            </a:pPr>
            <a:r>
              <a:rPr lang="uk-UA" altLang="zh-CN" sz="1400" b="1" dirty="0" smtClean="0">
                <a:solidFill>
                  <a:schemeClr val="tx1">
                    <a:lumMod val="75000"/>
                  </a:schemeClr>
                </a:solidFill>
                <a:ea typeface="微软雅黑" pitchFamily="34" charset="-122"/>
              </a:rPr>
              <a:t>19 </a:t>
            </a:r>
            <a:r>
              <a:rPr lang="uk-UA" altLang="zh-CN" sz="1400" dirty="0" smtClean="0">
                <a:solidFill>
                  <a:schemeClr val="tx1">
                    <a:lumMod val="75000"/>
                  </a:schemeClr>
                </a:solidFill>
                <a:ea typeface="微软雅黑" pitchFamily="34" charset="-122"/>
              </a:rPr>
              <a:t>та </a:t>
            </a:r>
            <a:r>
              <a:rPr lang="uk-UA" altLang="zh-CN" sz="1400" b="1" dirty="0" smtClean="0">
                <a:solidFill>
                  <a:schemeClr val="tx1">
                    <a:lumMod val="75000"/>
                  </a:schemeClr>
                </a:solidFill>
                <a:ea typeface="微软雅黑" pitchFamily="34" charset="-122"/>
              </a:rPr>
              <a:t>17</a:t>
            </a:r>
            <a:r>
              <a:rPr lang="uk-UA" altLang="zh-CN" sz="1400" dirty="0" smtClean="0">
                <a:solidFill>
                  <a:schemeClr val="tx1">
                    <a:lumMod val="75000"/>
                  </a:schemeClr>
                </a:solidFill>
                <a:ea typeface="微软雅黑" pitchFamily="34" charset="-122"/>
              </a:rPr>
              <a:t> студентів</a:t>
            </a:r>
            <a:endParaRPr lang="uk-UA" altLang="zh-CN" sz="1400" dirty="0">
              <a:solidFill>
                <a:schemeClr val="tx1">
                  <a:lumMod val="7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22" name="文本框 25"/>
          <p:cNvSpPr txBox="1"/>
          <p:nvPr/>
        </p:nvSpPr>
        <p:spPr>
          <a:xfrm>
            <a:off x="4665091" y="1970993"/>
            <a:ext cx="29172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uk-UA" altLang="zh-CN" sz="1600" b="1" dirty="0" smtClean="0">
                <a:solidFill>
                  <a:srgbClr val="C00000"/>
                </a:solidFill>
                <a:ea typeface="微软雅黑" pitchFamily="34" charset="-122"/>
              </a:rPr>
              <a:t>Міжнародні науково-практичні конференції</a:t>
            </a:r>
          </a:p>
          <a:p>
            <a:pPr>
              <a:lnSpc>
                <a:spcPts val="1500"/>
              </a:lnSpc>
            </a:pPr>
            <a:r>
              <a:rPr lang="uk-UA" altLang="zh-CN" sz="1400" b="1" dirty="0" smtClean="0">
                <a:solidFill>
                  <a:schemeClr val="tx1">
                    <a:lumMod val="75000"/>
                  </a:schemeClr>
                </a:solidFill>
                <a:ea typeface="微软雅黑" pitchFamily="34" charset="-122"/>
              </a:rPr>
              <a:t>10</a:t>
            </a:r>
            <a:r>
              <a:rPr lang="uk-UA" altLang="zh-CN" sz="1400" dirty="0" smtClean="0">
                <a:solidFill>
                  <a:schemeClr val="tx1">
                    <a:lumMod val="75000"/>
                  </a:schemeClr>
                </a:solidFill>
                <a:ea typeface="微软雅黑" pitchFamily="34" charset="-122"/>
              </a:rPr>
              <a:t> тез доповідей у співавторстві</a:t>
            </a:r>
          </a:p>
          <a:p>
            <a:pPr>
              <a:lnSpc>
                <a:spcPts val="1500"/>
              </a:lnSpc>
            </a:pPr>
            <a:r>
              <a:rPr lang="uk-UA" altLang="zh-CN" sz="1400" b="1" dirty="0" smtClean="0">
                <a:solidFill>
                  <a:schemeClr val="tx1">
                    <a:lumMod val="75000"/>
                  </a:schemeClr>
                </a:solidFill>
                <a:ea typeface="微软雅黑" pitchFamily="34" charset="-122"/>
              </a:rPr>
              <a:t>53</a:t>
            </a:r>
            <a:r>
              <a:rPr lang="uk-UA" altLang="zh-CN" sz="1400" dirty="0" smtClean="0">
                <a:solidFill>
                  <a:schemeClr val="tx1">
                    <a:lumMod val="75000"/>
                  </a:schemeClr>
                </a:solidFill>
                <a:ea typeface="微软雅黑" pitchFamily="34" charset="-122"/>
              </a:rPr>
              <a:t> тези доповідей студентів </a:t>
            </a:r>
            <a:endParaRPr lang="uk-UA" altLang="zh-CN" sz="1400" dirty="0">
              <a:solidFill>
                <a:schemeClr val="tx1">
                  <a:lumMod val="7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23" name="文本框 26"/>
          <p:cNvSpPr txBox="1"/>
          <p:nvPr/>
        </p:nvSpPr>
        <p:spPr>
          <a:xfrm>
            <a:off x="2919718" y="4476197"/>
            <a:ext cx="291727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uk-UA" altLang="zh-CN" sz="1600" b="1" dirty="0" smtClean="0">
                <a:solidFill>
                  <a:srgbClr val="C00000"/>
                </a:solidFill>
                <a:ea typeface="微软雅黑" pitchFamily="34" charset="-122"/>
              </a:rPr>
              <a:t>Статті у міжнародних та фахових виданнях</a:t>
            </a:r>
          </a:p>
          <a:p>
            <a:pPr>
              <a:lnSpc>
                <a:spcPts val="1500"/>
              </a:lnSpc>
            </a:pPr>
            <a:r>
              <a:rPr lang="uk-UA" altLang="zh-CN" sz="1400" b="1" dirty="0" smtClean="0">
                <a:solidFill>
                  <a:schemeClr val="tx1">
                    <a:lumMod val="75000"/>
                  </a:schemeClr>
                </a:solidFill>
                <a:ea typeface="微软雅黑" pitchFamily="34" charset="-122"/>
              </a:rPr>
              <a:t>2</a:t>
            </a:r>
            <a:r>
              <a:rPr lang="uk-UA" altLang="zh-CN" sz="1400" dirty="0" smtClean="0">
                <a:solidFill>
                  <a:schemeClr val="tx1">
                    <a:lumMod val="75000"/>
                  </a:schemeClr>
                </a:solidFill>
                <a:ea typeface="微软雅黑" pitchFamily="34" charset="-122"/>
              </a:rPr>
              <a:t> статті та </a:t>
            </a:r>
            <a:r>
              <a:rPr lang="uk-UA" altLang="zh-CN" sz="1400" b="1" dirty="0" smtClean="0">
                <a:solidFill>
                  <a:schemeClr val="tx1">
                    <a:lumMod val="75000"/>
                  </a:schemeClr>
                </a:solidFill>
                <a:ea typeface="微软雅黑" pitchFamily="34" charset="-122"/>
              </a:rPr>
              <a:t>4</a:t>
            </a:r>
            <a:r>
              <a:rPr lang="uk-UA" altLang="zh-CN" sz="1400" dirty="0" smtClean="0">
                <a:solidFill>
                  <a:schemeClr val="tx1">
                    <a:lumMod val="75000"/>
                  </a:schemeClr>
                </a:solidFill>
                <a:ea typeface="微软雅黑" pitchFamily="34" charset="-122"/>
              </a:rPr>
              <a:t> статті</a:t>
            </a:r>
            <a:endParaRPr lang="uk-UA" altLang="zh-CN" sz="1400" dirty="0">
              <a:solidFill>
                <a:schemeClr val="tx1">
                  <a:lumMod val="7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24" name="文本框 27"/>
          <p:cNvSpPr txBox="1"/>
          <p:nvPr/>
        </p:nvSpPr>
        <p:spPr>
          <a:xfrm>
            <a:off x="1891665" y="2616079"/>
            <a:ext cx="291727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uk-UA" altLang="zh-CN" sz="1600" b="1" dirty="0" smtClean="0">
                <a:solidFill>
                  <a:srgbClr val="C00000"/>
                </a:solidFill>
                <a:ea typeface="微软雅黑" pitchFamily="34" charset="-122"/>
              </a:rPr>
              <a:t>Колективна</a:t>
            </a:r>
            <a:r>
              <a:rPr lang="ru-RU" altLang="zh-CN" sz="1600" b="1" dirty="0" smtClean="0">
                <a:solidFill>
                  <a:srgbClr val="C00000"/>
                </a:solidFill>
                <a:ea typeface="微软雅黑" pitchFamily="34" charset="-122"/>
              </a:rPr>
              <a:t> </a:t>
            </a:r>
            <a:r>
              <a:rPr lang="uk-UA" altLang="zh-CN" sz="1600" b="1" dirty="0" smtClean="0">
                <a:solidFill>
                  <a:srgbClr val="C00000"/>
                </a:solidFill>
                <a:ea typeface="微软雅黑" pitchFamily="34" charset="-122"/>
              </a:rPr>
              <a:t>монографія </a:t>
            </a:r>
          </a:p>
          <a:p>
            <a:pPr>
              <a:lnSpc>
                <a:spcPts val="1500"/>
              </a:lnSpc>
            </a:pPr>
            <a:r>
              <a:rPr lang="uk-UA" altLang="zh-CN" sz="1400" b="1" dirty="0" smtClean="0">
                <a:solidFill>
                  <a:schemeClr val="tx1">
                    <a:lumMod val="75000"/>
                  </a:schemeClr>
                </a:solidFill>
                <a:ea typeface="微软雅黑" pitchFamily="34" charset="-122"/>
              </a:rPr>
              <a:t>8 </a:t>
            </a:r>
            <a:r>
              <a:rPr lang="uk-UA" altLang="zh-CN" sz="1400" dirty="0" smtClean="0">
                <a:solidFill>
                  <a:schemeClr val="tx1">
                    <a:lumMod val="75000"/>
                  </a:schemeClr>
                </a:solidFill>
                <a:ea typeface="微软雅黑" pitchFamily="34" charset="-122"/>
              </a:rPr>
              <a:t>статей</a:t>
            </a:r>
            <a:r>
              <a:rPr lang="uk-UA" altLang="zh-CN" sz="1400" b="1" dirty="0" smtClean="0">
                <a:solidFill>
                  <a:schemeClr val="tx1">
                    <a:lumMod val="75000"/>
                  </a:schemeClr>
                </a:solidFill>
                <a:ea typeface="微软雅黑" pitchFamily="34" charset="-122"/>
              </a:rPr>
              <a:t> </a:t>
            </a:r>
            <a:r>
              <a:rPr lang="uk-UA" altLang="zh-CN" sz="1400" dirty="0" smtClean="0">
                <a:solidFill>
                  <a:schemeClr val="tx1">
                    <a:lumMod val="75000"/>
                  </a:schemeClr>
                </a:solidFill>
                <a:ea typeface="微软雅黑" pitchFamily="34" charset="-122"/>
              </a:rPr>
              <a:t>у співавторстві з викладачами кафедри.</a:t>
            </a:r>
            <a:r>
              <a:rPr lang="uk-UA" altLang="zh-CN" sz="1600" dirty="0" smtClean="0">
                <a:solidFill>
                  <a:schemeClr val="tx1">
                    <a:lumMod val="75000"/>
                  </a:schemeClr>
                </a:solidFill>
                <a:ea typeface="微软雅黑" pitchFamily="34" charset="-122"/>
              </a:rPr>
              <a:t> </a:t>
            </a:r>
            <a:endParaRPr lang="uk-UA" altLang="zh-CN" sz="1600" dirty="0">
              <a:solidFill>
                <a:schemeClr val="tx1">
                  <a:lumMod val="75000"/>
                </a:schemeClr>
              </a:solidFill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7008837" cy="50405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>2 </a:t>
            </a:r>
            <a:r>
              <a:rPr lang="uk-UA" sz="2800" dirty="0">
                <a:solidFill>
                  <a:schemeClr val="tx1">
                    <a:lumMod val="75000"/>
                  </a:schemeClr>
                </a:solidFill>
              </a:rPr>
              <a:t>семестр</a:t>
            </a:r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> 2019-2020 </a:t>
            </a:r>
            <a:r>
              <a:rPr lang="uk-UA" sz="2800" dirty="0">
                <a:solidFill>
                  <a:schemeClr val="tx1">
                    <a:lumMod val="75000"/>
                  </a:schemeClr>
                </a:solidFill>
              </a:rPr>
              <a:t>н.р</a:t>
            </a:r>
            <a:r>
              <a:rPr lang="uk-UA" sz="4000" dirty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en-US" sz="40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1040" y="836712"/>
            <a:ext cx="7153448" cy="5483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1500" b="1" noProof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Участь студентів у написанні колективної монографії</a:t>
            </a:r>
            <a:r>
              <a:rPr lang="uk-UA" sz="1500" noProof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r>
              <a:rPr lang="uk-UA" sz="1400" b="1" noProof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Реалізація економічного потенціалу України: теоретичні та практичні аспекти : монографія</a:t>
            </a:r>
            <a:r>
              <a:rPr lang="uk-UA" sz="1400" noProof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/ за заг. ред. М. М. Забаштанського. – Чернігів : ЧНТУ, 2020. – 464 с.</a:t>
            </a:r>
          </a:p>
          <a:p>
            <a:pPr marL="0" indent="0">
              <a:buNone/>
            </a:pPr>
            <a:r>
              <a:rPr lang="uk-UA" sz="1400" noProof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- 8 статей у співавторстві з викладачами кафедри.</a:t>
            </a:r>
          </a:p>
          <a:p>
            <a:pPr marL="0" indent="0">
              <a:buNone/>
            </a:pPr>
            <a:r>
              <a:rPr lang="uk-UA" sz="1500" b="1" noProof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Статті у міжнародних виданнях:</a:t>
            </a:r>
            <a:r>
              <a:rPr lang="uk-UA" sz="1500" noProof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uk-UA" sz="1400" noProof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Polkovnychenko S.O., Krasiy A.V. </a:t>
            </a:r>
            <a:r>
              <a:rPr lang="uk-UA" sz="1400" b="1" noProof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Realization of the potential of Ukraine in the European services market. </a:t>
            </a:r>
            <a:r>
              <a:rPr lang="uk-UA" sz="1400" noProof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uk-UA" sz="1400" b="1" noProof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Modern Science – Moderní věda</a:t>
            </a:r>
            <a:r>
              <a:rPr lang="uk-UA" sz="1400" noProof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(Випуск присвячений 60-ти річчю ЧНТУ). Praha. Česká republika, Nemoros. 2020 (подано до друку).</a:t>
            </a:r>
          </a:p>
          <a:p>
            <a:pPr marL="0" indent="0">
              <a:buNone/>
            </a:pPr>
            <a:r>
              <a:rPr lang="uk-UA" sz="1400" noProof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Забаштанська Т.В., Бредюк А.В. </a:t>
            </a:r>
            <a:r>
              <a:rPr lang="uk-UA" sz="1400" b="1" noProof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Євростандарти екомаркування. </a:t>
            </a:r>
            <a:r>
              <a:rPr lang="uk-UA" sz="1400" noProof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uk-UA" sz="1400" b="1" noProof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Modern Science – Moderní věda</a:t>
            </a:r>
            <a:r>
              <a:rPr lang="uk-UA" sz="1400" noProof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(Випуск присвячений 60-ти річчю ЧНТУ). Praha. Česká republika, Nemoros. 2020 (подано до друку).</a:t>
            </a:r>
          </a:p>
          <a:p>
            <a:pPr marL="0" indent="0">
              <a:buNone/>
            </a:pPr>
            <a:r>
              <a:rPr lang="uk-UA" sz="1400" noProof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- 2 статті у співавторстві з викладачами кафедри.</a:t>
            </a:r>
          </a:p>
          <a:p>
            <a:pPr marL="0" indent="0">
              <a:buNone/>
            </a:pPr>
            <a:r>
              <a:rPr lang="uk-UA" sz="1500" b="1" noProof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Статті у фахових виданнях:</a:t>
            </a:r>
          </a:p>
          <a:p>
            <a:pPr marL="0" indent="0">
              <a:buNone/>
            </a:pPr>
            <a:r>
              <a:rPr lang="uk-UA" sz="1400" noProof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Полковниченко С.О., Красій А.В. </a:t>
            </a:r>
            <a:r>
              <a:rPr lang="uk-UA" sz="1400" b="1" noProof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Привабливість України на європейському ринку туристичних послуг.</a:t>
            </a:r>
            <a:r>
              <a:rPr lang="uk-UA" sz="1400" noProof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noProof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Ефективна економіка</a:t>
            </a:r>
            <a:r>
              <a:rPr lang="uk-UA" sz="1400" noProof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2020. №1. URL: URL: http://www.economy.nayka.com.ua/?op=1&amp;z=7596</a:t>
            </a:r>
          </a:p>
          <a:p>
            <a:pPr marL="0" indent="0">
              <a:buNone/>
            </a:pPr>
            <a:r>
              <a:rPr lang="uk-UA" sz="1400" noProof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Полковниченко С.О., Хомєнок М.В., Гурський В.А. </a:t>
            </a:r>
            <a:r>
              <a:rPr lang="uk-UA" sz="1400" b="1" noProof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Особливості реалізації комплексу маркетингу у сфері спорту. Інфраструктура ринку</a:t>
            </a:r>
            <a:r>
              <a:rPr lang="uk-UA" sz="1400" noProof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2020. №39. URL: http://www.market-infr.od.ua/uk/39-2020</a:t>
            </a:r>
          </a:p>
          <a:p>
            <a:pPr marL="0" indent="0">
              <a:buNone/>
            </a:pPr>
            <a:r>
              <a:rPr lang="uk-UA" sz="1400" noProof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Onopko O., Polkovnychenko S., Khomienok M. </a:t>
            </a:r>
            <a:r>
              <a:rPr lang="uk-UA" sz="1400" b="1" noProof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Implementation of the marketing complex in the football club. Проблеми і перспективи економіки та управління</a:t>
            </a:r>
            <a:r>
              <a:rPr lang="uk-UA" sz="1400" noProof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2020. № 2.</a:t>
            </a:r>
          </a:p>
          <a:p>
            <a:pPr marL="0" indent="0">
              <a:buNone/>
            </a:pPr>
            <a:r>
              <a:rPr lang="uk-UA" sz="1400" noProof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Рябов І.Б., Шевкопляс І.М. (2020). </a:t>
            </a:r>
            <a:r>
              <a:rPr lang="uk-UA" sz="1400" b="1" noProof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Особливості та сучасні тенденції застосування системи digital-маркетингу на підприємстві. Ефективна економіка</a:t>
            </a:r>
            <a:r>
              <a:rPr lang="uk-UA" sz="1400" noProof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№ 6. URL: http://www.economy.nayka.com.ua</a:t>
            </a:r>
          </a:p>
          <a:p>
            <a:pPr marL="0" indent="0">
              <a:buNone/>
            </a:pPr>
            <a:r>
              <a:rPr lang="uk-UA" sz="1400" noProof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- 4 статті у співавторстві з викладачами кафедри.</a:t>
            </a:r>
            <a:endParaRPr lang="uk-UA" sz="1400" noProof="1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175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7008837" cy="50405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>2 </a:t>
            </a:r>
            <a:r>
              <a:rPr lang="uk-UA" sz="2800" dirty="0">
                <a:solidFill>
                  <a:schemeClr val="tx1">
                    <a:lumMod val="75000"/>
                  </a:schemeClr>
                </a:solidFill>
              </a:rPr>
              <a:t>семестр</a:t>
            </a:r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> 2019-2020 </a:t>
            </a:r>
            <a:r>
              <a:rPr lang="uk-UA" sz="2800" dirty="0">
                <a:solidFill>
                  <a:schemeClr val="tx1">
                    <a:lumMod val="75000"/>
                  </a:schemeClr>
                </a:solidFill>
              </a:rPr>
              <a:t>н.р</a:t>
            </a:r>
            <a:r>
              <a:rPr lang="uk-UA" sz="4000" dirty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en-US" sz="40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1040" y="836712"/>
            <a:ext cx="7153448" cy="5483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Участь студентів у Міжнародних науково-практичних конференціях: </a:t>
            </a:r>
            <a:endParaRPr lang="ru-RU" sz="1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14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Інноваційні технології бізнесу, природокористування і туризму </a:t>
            </a:r>
            <a:r>
              <a:rPr lang="uk-UA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[Електронне 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видання] : збірник тез І Міжнародної науково-практичної конференції (м. Чернігів, 9 квітня 2020 р.) / Чернігів. нац. технол. ун-т. – Чернігів : ЧНТУ, 2020. – 278 с.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- 7 тез доповідей у співавторстві з викладачами кафедри;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- 13 тез доповідей студентів.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14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Юність науки – 2020: соціально-економічні та гуманітарні аспекти розвитку суспільства</a:t>
            </a:r>
            <a:r>
              <a:rPr lang="uk-UA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збірник тез доповідей Х Міжнародної науково-практичної конференції студентів, аспірантів і молодих вчених (м. Чернігів, 23-24 квітня 2020 р.) / Національний університет «Чернігівська політехніка». – Чернігів: ЧНТУ, 2020. – 940с.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- 3 тези доповідей у співавторстві з викладачами кафедри;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- 40 тез доповідей студентів.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uk-UA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Участь у Всеукраїнських студентських олімпіадах:</a:t>
            </a:r>
            <a:endParaRPr lang="ru-RU" sz="1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14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 етап Всеукраїнської студентської олімпіади 2019-2020 н.р. зі спеціальності «Маркетинг»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- 10 студентів.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14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 етап Всеукраїнської студентської олімпіади 2019-2020 н.р. зі спеціальності «Логістика»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- 9 </a:t>
            </a:r>
            <a:r>
              <a:rPr lang="uk-UA" sz="1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студентів.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37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7008837" cy="50405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>2 </a:t>
            </a:r>
            <a:r>
              <a:rPr lang="uk-UA" sz="2800" dirty="0">
                <a:solidFill>
                  <a:schemeClr val="tx1">
                    <a:lumMod val="75000"/>
                  </a:schemeClr>
                </a:solidFill>
              </a:rPr>
              <a:t>семестр</a:t>
            </a:r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> 2019-2020 </a:t>
            </a:r>
            <a:r>
              <a:rPr lang="uk-UA" sz="2800" dirty="0">
                <a:solidFill>
                  <a:schemeClr val="tx1">
                    <a:lumMod val="75000"/>
                  </a:schemeClr>
                </a:solidFill>
              </a:rPr>
              <a:t>н.р</a:t>
            </a:r>
            <a:r>
              <a:rPr lang="uk-UA" sz="4000" dirty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en-US" sz="40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1040" y="836712"/>
            <a:ext cx="7153448" cy="5483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1600" b="1" noProof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Участь в Міжнародних конкурсах</a:t>
            </a:r>
            <a:r>
              <a:rPr lang="uk-UA" sz="1500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r>
              <a:rPr lang="en-US" sz="1500" b="1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XIV </a:t>
            </a:r>
            <a:r>
              <a:rPr lang="uk-UA" sz="1500" b="1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Міжнародний конкурс студентських маркетингових, </a:t>
            </a:r>
            <a:r>
              <a:rPr lang="en-US" sz="1500" b="1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PR-</a:t>
            </a:r>
            <a:r>
              <a:rPr lang="uk-UA" sz="1500" b="1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проектів та стартапів «Золотий компас»</a:t>
            </a:r>
          </a:p>
          <a:p>
            <a:pPr marL="0" indent="0">
              <a:buNone/>
            </a:pPr>
            <a:r>
              <a:rPr lang="uk-UA" sz="1500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- 6 студентів.</a:t>
            </a:r>
          </a:p>
          <a:p>
            <a:pPr marL="0" indent="0">
              <a:buNone/>
            </a:pPr>
            <a:r>
              <a:rPr lang="uk-UA" sz="1500" b="1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ІІ тур Міжнародного конкурсу студентських наукових робіт зі спеціальності 076 «Підприємництво, торгівля та біржова діяльність»</a:t>
            </a:r>
          </a:p>
          <a:p>
            <a:pPr marL="0" indent="0">
              <a:buNone/>
            </a:pPr>
            <a:r>
              <a:rPr lang="uk-UA" sz="1500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- 3 студенти (</a:t>
            </a:r>
            <a:r>
              <a:rPr lang="uk-UA" sz="1500" b="1" noProof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 місце </a:t>
            </a:r>
            <a:r>
              <a:rPr lang="uk-UA" sz="1500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секції «Маркетинг підприємств» та </a:t>
            </a:r>
            <a:r>
              <a:rPr lang="uk-UA" sz="1500" b="1" noProof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ІІІ місце </a:t>
            </a:r>
            <a:r>
              <a:rPr lang="uk-UA" sz="1500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секції «Туристичний бізнес»).</a:t>
            </a:r>
          </a:p>
          <a:p>
            <a:pPr marL="0" indent="0">
              <a:buNone/>
            </a:pPr>
            <a:r>
              <a:rPr lang="uk-UA" sz="1500" b="1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Конкурс </a:t>
            </a:r>
            <a:r>
              <a:rPr lang="en-US" sz="1500" b="1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Generation Reatoration – Logo competition</a:t>
            </a:r>
          </a:p>
          <a:p>
            <a:pPr marL="0" indent="0">
              <a:buNone/>
            </a:pPr>
            <a:r>
              <a:rPr lang="en-US" sz="1500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- 3 </a:t>
            </a:r>
            <a:r>
              <a:rPr lang="uk-UA" sz="1500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студенти.</a:t>
            </a:r>
          </a:p>
          <a:p>
            <a:pPr marL="0" indent="0">
              <a:buNone/>
            </a:pPr>
            <a:r>
              <a:rPr lang="uk-UA" sz="1500" b="1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ІІ тур Всеукраїнського конкурсу студентських наукових робіт зі спеціалізації «Економіка та економічна політика»</a:t>
            </a:r>
          </a:p>
          <a:p>
            <a:pPr marL="0" indent="0">
              <a:buNone/>
            </a:pPr>
            <a:r>
              <a:rPr lang="uk-UA" sz="1500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- 2 студенти (</a:t>
            </a:r>
            <a:r>
              <a:rPr lang="uk-UA" sz="1500" b="1" noProof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дипломом ІІІ ступеня</a:t>
            </a:r>
            <a:r>
              <a:rPr lang="uk-UA" sz="1500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>
              <a:buNone/>
            </a:pPr>
            <a:r>
              <a:rPr lang="en-US" sz="1500" b="1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IV </a:t>
            </a:r>
            <a:r>
              <a:rPr lang="uk-UA" sz="1500" b="1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Всеукраїнський конкурс студентських дипломних робіт зі спеціальності 075 Маркетинг</a:t>
            </a:r>
          </a:p>
          <a:p>
            <a:pPr marL="0" indent="0">
              <a:buNone/>
            </a:pPr>
            <a:r>
              <a:rPr lang="uk-UA" sz="1500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- 3 роботи (1 робота – </a:t>
            </a:r>
            <a:r>
              <a:rPr lang="uk-UA" sz="1500" b="1" noProof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диплом </a:t>
            </a:r>
            <a:r>
              <a:rPr lang="en-US" sz="1500" b="1" noProof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uk-UA" sz="1500" b="1" noProof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ступеня</a:t>
            </a:r>
            <a:r>
              <a:rPr lang="uk-UA" sz="1500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>
              <a:buNone/>
            </a:pPr>
            <a:endParaRPr lang="uk-UA" sz="1500" noProof="1" smtClean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1600" b="1" noProof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 Інші заходи:</a:t>
            </a:r>
          </a:p>
          <a:p>
            <a:pPr marL="0" indent="0">
              <a:buNone/>
            </a:pPr>
            <a:r>
              <a:rPr lang="uk-UA" sz="1500" b="1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Бізнес-гра «</a:t>
            </a:r>
            <a:r>
              <a:rPr lang="en-US" sz="1500" b="1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Digital-</a:t>
            </a:r>
            <a:r>
              <a:rPr lang="uk-UA" sz="1500" b="1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практика </a:t>
            </a:r>
            <a:r>
              <a:rPr lang="en-US" sz="1500" b="1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Digital-</a:t>
            </a:r>
            <a:r>
              <a:rPr lang="uk-UA" sz="1500" b="1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поколінню у ПриватБанку»</a:t>
            </a:r>
          </a:p>
          <a:p>
            <a:pPr marL="0" indent="0">
              <a:buNone/>
            </a:pPr>
            <a:r>
              <a:rPr lang="uk-UA" sz="1500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- 7 студентів.</a:t>
            </a:r>
          </a:p>
          <a:p>
            <a:pPr marL="0" indent="0">
              <a:buNone/>
            </a:pPr>
            <a:r>
              <a:rPr lang="uk-UA" sz="1500" b="1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Тренінг «Блогерство» в рамках проєкту «</a:t>
            </a:r>
            <a:r>
              <a:rPr lang="en-US" sz="1500" b="1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 MEDIA»</a:t>
            </a:r>
          </a:p>
          <a:p>
            <a:pPr marL="0" indent="0">
              <a:buNone/>
            </a:pPr>
            <a:r>
              <a:rPr lang="en-US" sz="1500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- 6 </a:t>
            </a:r>
            <a:r>
              <a:rPr lang="uk-UA" sz="1500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студентів.</a:t>
            </a:r>
          </a:p>
          <a:p>
            <a:pPr marL="0" indent="0">
              <a:buNone/>
            </a:pPr>
            <a:r>
              <a:rPr lang="uk-UA" sz="1500" b="1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Школа-тренінг «Я – медіа»  в рамках проєкту «</a:t>
            </a:r>
            <a:r>
              <a:rPr lang="en-US" sz="1500" b="1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 MEDIA»</a:t>
            </a:r>
          </a:p>
          <a:p>
            <a:pPr marL="0" indent="0">
              <a:buNone/>
            </a:pPr>
            <a:r>
              <a:rPr lang="en-US" sz="1500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- 2 </a:t>
            </a:r>
            <a:r>
              <a:rPr lang="uk-UA" sz="1500" noProof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студента.</a:t>
            </a:r>
            <a:endParaRPr lang="ru-RU" sz="1400" noProof="1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931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Науковий гурток\0000001420-smiletemplates.com\print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7344"/>
            <a:ext cx="9144000" cy="715962"/>
          </a:xfr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algn="ctr"/>
            <a:r>
              <a:rPr lang="uk-UA" sz="28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uk-UA" sz="28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роботи на</a:t>
            </a: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2020-2021 </a:t>
            </a:r>
            <a:r>
              <a:rPr lang="uk-UA" sz="28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н.р.</a:t>
            </a:r>
            <a:endParaRPr lang="ru-RU" sz="28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3"/>
          <p:cNvGrpSpPr/>
          <p:nvPr/>
        </p:nvGrpSpPr>
        <p:grpSpPr>
          <a:xfrm>
            <a:off x="652819" y="1566793"/>
            <a:ext cx="3284566" cy="4853182"/>
            <a:chOff x="1912729" y="1458758"/>
            <a:chExt cx="3510756" cy="5187394"/>
          </a:xfrm>
        </p:grpSpPr>
        <p:grpSp>
          <p:nvGrpSpPr>
            <p:cNvPr id="7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4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1 w 272825"/>
                  <a:gd name="connsiteY4" fmla="*/ 3609974 h 3776662"/>
                  <a:gd name="connsiteX5" fmla="*/ 0 w 272825"/>
                  <a:gd name="connsiteY5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57151 w 272825"/>
                  <a:gd name="connsiteY3" fmla="*/ 3776661 h 3776662"/>
                  <a:gd name="connsiteX4" fmla="*/ 0 w 272825"/>
                  <a:gd name="connsiteY4" fmla="*/ 3776662 h 3776662"/>
                  <a:gd name="connsiteX5" fmla="*/ 1 w 272825"/>
                  <a:gd name="connsiteY5" fmla="*/ 3609974 h 3776662"/>
                  <a:gd name="connsiteX6" fmla="*/ 0 w 272825"/>
                  <a:gd name="connsiteY6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57151 w 272825"/>
                  <a:gd name="connsiteY4" fmla="*/ 3776661 h 3776662"/>
                  <a:gd name="connsiteX5" fmla="*/ 0 w 272825"/>
                  <a:gd name="connsiteY5" fmla="*/ 3776662 h 3776662"/>
                  <a:gd name="connsiteX6" fmla="*/ 1 w 272825"/>
                  <a:gd name="connsiteY6" fmla="*/ 3609974 h 3776662"/>
                  <a:gd name="connsiteX7" fmla="*/ 0 w 272825"/>
                  <a:gd name="connsiteY7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107157 w 272825"/>
                  <a:gd name="connsiteY4" fmla="*/ 3774280 h 3776662"/>
                  <a:gd name="connsiteX5" fmla="*/ 57151 w 272825"/>
                  <a:gd name="connsiteY5" fmla="*/ 3776661 h 3776662"/>
                  <a:gd name="connsiteX6" fmla="*/ 0 w 272825"/>
                  <a:gd name="connsiteY6" fmla="*/ 3776662 h 3776662"/>
                  <a:gd name="connsiteX7" fmla="*/ 1 w 272825"/>
                  <a:gd name="connsiteY7" fmla="*/ 3609974 h 3776662"/>
                  <a:gd name="connsiteX8" fmla="*/ 0 w 272825"/>
                  <a:gd name="connsiteY8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21457 w 272825"/>
                  <a:gd name="connsiteY3" fmla="*/ 3774280 h 3776662"/>
                  <a:gd name="connsiteX4" fmla="*/ 166689 w 272825"/>
                  <a:gd name="connsiteY4" fmla="*/ 3776661 h 3776662"/>
                  <a:gd name="connsiteX5" fmla="*/ 107157 w 272825"/>
                  <a:gd name="connsiteY5" fmla="*/ 3774280 h 3776662"/>
                  <a:gd name="connsiteX6" fmla="*/ 57151 w 272825"/>
                  <a:gd name="connsiteY6" fmla="*/ 3776661 h 3776662"/>
                  <a:gd name="connsiteX7" fmla="*/ 0 w 272825"/>
                  <a:gd name="connsiteY7" fmla="*/ 3776662 h 3776662"/>
                  <a:gd name="connsiteX8" fmla="*/ 1 w 272825"/>
                  <a:gd name="connsiteY8" fmla="*/ 3609974 h 3776662"/>
                  <a:gd name="connsiteX9" fmla="*/ 0 w 272825"/>
                  <a:gd name="connsiteY9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52414 w 272825"/>
                  <a:gd name="connsiteY3" fmla="*/ 3776661 h 3776662"/>
                  <a:gd name="connsiteX4" fmla="*/ 221457 w 272825"/>
                  <a:gd name="connsiteY4" fmla="*/ 3774280 h 3776662"/>
                  <a:gd name="connsiteX5" fmla="*/ 166689 w 272825"/>
                  <a:gd name="connsiteY5" fmla="*/ 3776661 h 3776662"/>
                  <a:gd name="connsiteX6" fmla="*/ 107157 w 272825"/>
                  <a:gd name="connsiteY6" fmla="*/ 3774280 h 3776662"/>
                  <a:gd name="connsiteX7" fmla="*/ 57151 w 272825"/>
                  <a:gd name="connsiteY7" fmla="*/ 3776661 h 3776662"/>
                  <a:gd name="connsiteX8" fmla="*/ 0 w 272825"/>
                  <a:gd name="connsiteY8" fmla="*/ 3776662 h 3776662"/>
                  <a:gd name="connsiteX9" fmla="*/ 1 w 272825"/>
                  <a:gd name="connsiteY9" fmla="*/ 3609974 h 3776662"/>
                  <a:gd name="connsiteX10" fmla="*/ 0 w 272825"/>
                  <a:gd name="connsiteY10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72825 w 273845"/>
                  <a:gd name="connsiteY3" fmla="*/ 3776662 h 3776662"/>
                  <a:gd name="connsiteX4" fmla="*/ 252414 w 273845"/>
                  <a:gd name="connsiteY4" fmla="*/ 3776661 h 3776662"/>
                  <a:gd name="connsiteX5" fmla="*/ 221457 w 273845"/>
                  <a:gd name="connsiteY5" fmla="*/ 3774280 h 3776662"/>
                  <a:gd name="connsiteX6" fmla="*/ 166689 w 273845"/>
                  <a:gd name="connsiteY6" fmla="*/ 3776661 h 3776662"/>
                  <a:gd name="connsiteX7" fmla="*/ 107157 w 273845"/>
                  <a:gd name="connsiteY7" fmla="*/ 3774280 h 3776662"/>
                  <a:gd name="connsiteX8" fmla="*/ 57151 w 273845"/>
                  <a:gd name="connsiteY8" fmla="*/ 3776661 h 3776662"/>
                  <a:gd name="connsiteX9" fmla="*/ 0 w 273845"/>
                  <a:gd name="connsiteY9" fmla="*/ 3776662 h 3776662"/>
                  <a:gd name="connsiteX10" fmla="*/ 1 w 273845"/>
                  <a:gd name="connsiteY10" fmla="*/ 3609974 h 3776662"/>
                  <a:gd name="connsiteX11" fmla="*/ 0 w 273845"/>
                  <a:gd name="connsiteY11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52414 w 273845"/>
                  <a:gd name="connsiteY3" fmla="*/ 3776661 h 3776662"/>
                  <a:gd name="connsiteX4" fmla="*/ 221457 w 273845"/>
                  <a:gd name="connsiteY4" fmla="*/ 3774280 h 3776662"/>
                  <a:gd name="connsiteX5" fmla="*/ 166689 w 273845"/>
                  <a:gd name="connsiteY5" fmla="*/ 3776661 h 3776662"/>
                  <a:gd name="connsiteX6" fmla="*/ 107157 w 273845"/>
                  <a:gd name="connsiteY6" fmla="*/ 3774280 h 3776662"/>
                  <a:gd name="connsiteX7" fmla="*/ 57151 w 273845"/>
                  <a:gd name="connsiteY7" fmla="*/ 3776661 h 3776662"/>
                  <a:gd name="connsiteX8" fmla="*/ 0 w 273845"/>
                  <a:gd name="connsiteY8" fmla="*/ 3776662 h 3776662"/>
                  <a:gd name="connsiteX9" fmla="*/ 1 w 273845"/>
                  <a:gd name="connsiteY9" fmla="*/ 3609974 h 3776662"/>
                  <a:gd name="connsiteX10" fmla="*/ 0 w 273845"/>
                  <a:gd name="connsiteY10" fmla="*/ 0 h 3776662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7157 w 273845"/>
                  <a:gd name="connsiteY6" fmla="*/ 3774280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0032 w 273845"/>
                  <a:gd name="connsiteY3" fmla="*/ 3695699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rgbClr val="1F497D"/>
                  </a:gs>
                  <a:gs pos="82000">
                    <a:srgbClr val="1F497D"/>
                  </a:gs>
                  <a:gs pos="34000">
                    <a:srgbClr val="1F497D">
                      <a:lumMod val="75000"/>
                    </a:srgbClr>
                  </a:gs>
                  <a:gs pos="0">
                    <a:srgbClr val="1F497D"/>
                  </a:gs>
                  <a:gs pos="38000">
                    <a:srgbClr val="1F497D"/>
                  </a:gs>
                  <a:gs pos="100000">
                    <a:srgbClr val="1F497D"/>
                  </a:gs>
                </a:gsLst>
                <a:lin ang="0" scaled="1"/>
                <a:tileRect/>
              </a:gradFill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6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lumMod val="75000"/>
                    </a:sys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50000"/>
                    </a:sysClr>
                  </a:gs>
                </a:gsLst>
                <a:lin ang="10800000" scaled="1"/>
                <a:tileRect/>
              </a:gradFill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7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rgbClr val="1F497D"/>
              </a:solidFill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cxnSp>
            <p:nvCxnSpPr>
              <p:cNvPr id="29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2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3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8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rgbClr val="C0504D">
                <a:lumMod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rgbClr val="4BACC6">
                <a:lumMod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rgbClr val="8064A2">
                <a:lumMod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rgbClr val="9BBB59">
                <a:lumMod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4F81BD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C0504D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4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9BBB59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8064A2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Rectangle 13"/>
            <p:cNvSpPr/>
            <p:nvPr/>
          </p:nvSpPr>
          <p:spPr>
            <a:xfrm>
              <a:off x="2679704" y="2407034"/>
              <a:ext cx="2330568" cy="493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uk-UA" altLang="zh-CN" sz="2000" b="1" kern="0" dirty="0" smtClea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Вересень</a:t>
              </a:r>
              <a:endParaRPr kumimoji="0" lang="uk-UA" sz="2000" b="1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38"/>
            <p:cNvSpPr txBox="1"/>
            <p:nvPr/>
          </p:nvSpPr>
          <p:spPr>
            <a:xfrm>
              <a:off x="1944843" y="2478964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8" name="TextBox 191"/>
            <p:cNvSpPr txBox="1"/>
            <p:nvPr/>
          </p:nvSpPr>
          <p:spPr>
            <a:xfrm>
              <a:off x="1944843" y="3381429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9" name="TextBox 192"/>
            <p:cNvSpPr txBox="1"/>
            <p:nvPr/>
          </p:nvSpPr>
          <p:spPr>
            <a:xfrm>
              <a:off x="1944843" y="4283895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20" name="TextBox 193"/>
            <p:cNvSpPr txBox="1"/>
            <p:nvPr/>
          </p:nvSpPr>
          <p:spPr>
            <a:xfrm>
              <a:off x="1944843" y="5186362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21" name="Rectangle 18"/>
            <p:cNvSpPr/>
            <p:nvPr/>
          </p:nvSpPr>
          <p:spPr>
            <a:xfrm>
              <a:off x="2691556" y="3327627"/>
              <a:ext cx="2330568" cy="457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altLang="zh-CN" sz="20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Жовтень</a:t>
              </a:r>
              <a:endParaRPr lang="en-GB" sz="2000" b="1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19"/>
            <p:cNvSpPr/>
            <p:nvPr/>
          </p:nvSpPr>
          <p:spPr>
            <a:xfrm>
              <a:off x="2691556" y="4230094"/>
              <a:ext cx="2330568" cy="457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altLang="zh-CN" sz="20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Листопад</a:t>
              </a:r>
              <a:endParaRPr lang="en-GB" sz="2000" b="1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20"/>
            <p:cNvSpPr/>
            <p:nvPr/>
          </p:nvSpPr>
          <p:spPr>
            <a:xfrm>
              <a:off x="2691556" y="5132561"/>
              <a:ext cx="2330568" cy="457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altLang="zh-CN" sz="20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Грудень</a:t>
              </a:r>
              <a:endParaRPr lang="en-GB" sz="2000" b="1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6" name="Rectangle 34"/>
          <p:cNvSpPr/>
          <p:nvPr/>
        </p:nvSpPr>
        <p:spPr>
          <a:xfrm>
            <a:off x="4139952" y="2435508"/>
            <a:ext cx="437774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zh-CN" sz="1200" noProof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Участь у програмі </a:t>
            </a:r>
            <a:r>
              <a:rPr lang="ru-RU" altLang="zh-CN" sz="1200" b="1" noProof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«Нові Медіа» (NEW MEDIA)»</a:t>
            </a:r>
          </a:p>
          <a:p>
            <a:pPr algn="just">
              <a:lnSpc>
                <a:spcPct val="120000"/>
              </a:lnSpc>
            </a:pPr>
            <a:r>
              <a:rPr lang="ru-RU" altLang="zh-CN" sz="1200" noProof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Участь у заході </a:t>
            </a:r>
            <a:r>
              <a:rPr lang="ru-RU" altLang="zh-CN" sz="1200" b="1" noProof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«Науковий пікнік»</a:t>
            </a:r>
            <a:endParaRPr lang="ru-RU" sz="1200" b="1" noProof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7" name="Rectangle 34"/>
          <p:cNvSpPr/>
          <p:nvPr/>
        </p:nvSpPr>
        <p:spPr>
          <a:xfrm>
            <a:off x="4163144" y="3097657"/>
            <a:ext cx="437774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zh-CN" sz="1200" b="1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Семінар-тренінг</a:t>
            </a:r>
            <a:r>
              <a:rPr lang="ru-RU" altLang="zh-CN" sz="1200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 щодо написання наукових </a:t>
            </a:r>
            <a:r>
              <a:rPr lang="ru-RU" altLang="zh-CN" sz="1200" noProof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тез, статей,</a:t>
            </a:r>
            <a:endParaRPr lang="ru-RU" altLang="zh-CN" sz="1200" noProof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altLang="zh-CN" sz="1200" noProof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курсових </a:t>
            </a:r>
            <a:r>
              <a:rPr lang="ru-RU" altLang="zh-CN" sz="1200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робіт та випускних кваліфікаційних </a:t>
            </a:r>
            <a:r>
              <a:rPr lang="ru-RU" altLang="zh-CN" sz="1200" noProof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робіт.</a:t>
            </a:r>
            <a:endParaRPr lang="ru-RU" altLang="zh-CN" sz="1200" noProof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altLang="zh-CN" sz="1200" b="1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Вебінар</a:t>
            </a:r>
            <a:r>
              <a:rPr lang="ru-RU" altLang="zh-CN" sz="1200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 «Основи </a:t>
            </a:r>
            <a:r>
              <a:rPr lang="en-US" altLang="zh-CN" sz="1200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SMM. </a:t>
            </a:r>
            <a:r>
              <a:rPr lang="ru-RU" altLang="zh-CN" sz="1200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Статистика та алгоритми роботи соцмереж. Контент-стратегія. Ключові КРІ в </a:t>
            </a:r>
            <a:r>
              <a:rPr lang="en-US" altLang="zh-CN" sz="1200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SMM»</a:t>
            </a:r>
            <a:endParaRPr lang="ru-RU" sz="1200" noProof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8" name="Rectangle 34"/>
          <p:cNvSpPr/>
          <p:nvPr/>
        </p:nvSpPr>
        <p:spPr>
          <a:xfrm>
            <a:off x="4163144" y="4209913"/>
            <a:ext cx="437774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zh-CN" sz="1200" b="1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Вебінар</a:t>
            </a:r>
            <a:r>
              <a:rPr lang="ru-RU" altLang="zh-CN" sz="1200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 «Запуск реклами в FB Ads Manager»</a:t>
            </a:r>
            <a:endParaRPr lang="ru-RU" sz="1200" b="1" noProof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9" name="Rectangle 34"/>
          <p:cNvSpPr/>
          <p:nvPr/>
        </p:nvSpPr>
        <p:spPr>
          <a:xfrm>
            <a:off x="4163144" y="4968817"/>
            <a:ext cx="4377747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zh-CN" sz="1200" b="1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Майстер-клас </a:t>
            </a:r>
            <a:r>
              <a:rPr lang="ru-RU" altLang="zh-CN" sz="1200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«Креативне мислення мислення та інтелектуальна власність»</a:t>
            </a:r>
            <a:endParaRPr lang="ru-RU" sz="1200" noProof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82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Науковий гурток\0000001420-smiletemplates.com\print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7344"/>
            <a:ext cx="9144000" cy="715962"/>
          </a:xfr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algn="ctr"/>
            <a:r>
              <a:rPr lang="uk-UA" sz="28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uk-UA" sz="28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роботи на</a:t>
            </a: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2020-2021 </a:t>
            </a:r>
            <a:r>
              <a:rPr lang="uk-UA" sz="28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н.р.</a:t>
            </a:r>
            <a:endParaRPr lang="ru-RU" sz="28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3"/>
          <p:cNvGrpSpPr/>
          <p:nvPr/>
        </p:nvGrpSpPr>
        <p:grpSpPr>
          <a:xfrm>
            <a:off x="652819" y="1566793"/>
            <a:ext cx="3284566" cy="4853182"/>
            <a:chOff x="1912729" y="1458758"/>
            <a:chExt cx="3510756" cy="5187394"/>
          </a:xfrm>
        </p:grpSpPr>
        <p:grpSp>
          <p:nvGrpSpPr>
            <p:cNvPr id="7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4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1 w 272825"/>
                  <a:gd name="connsiteY4" fmla="*/ 3609974 h 3776662"/>
                  <a:gd name="connsiteX5" fmla="*/ 0 w 272825"/>
                  <a:gd name="connsiteY5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57151 w 272825"/>
                  <a:gd name="connsiteY3" fmla="*/ 3776661 h 3776662"/>
                  <a:gd name="connsiteX4" fmla="*/ 0 w 272825"/>
                  <a:gd name="connsiteY4" fmla="*/ 3776662 h 3776662"/>
                  <a:gd name="connsiteX5" fmla="*/ 1 w 272825"/>
                  <a:gd name="connsiteY5" fmla="*/ 3609974 h 3776662"/>
                  <a:gd name="connsiteX6" fmla="*/ 0 w 272825"/>
                  <a:gd name="connsiteY6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57151 w 272825"/>
                  <a:gd name="connsiteY4" fmla="*/ 3776661 h 3776662"/>
                  <a:gd name="connsiteX5" fmla="*/ 0 w 272825"/>
                  <a:gd name="connsiteY5" fmla="*/ 3776662 h 3776662"/>
                  <a:gd name="connsiteX6" fmla="*/ 1 w 272825"/>
                  <a:gd name="connsiteY6" fmla="*/ 3609974 h 3776662"/>
                  <a:gd name="connsiteX7" fmla="*/ 0 w 272825"/>
                  <a:gd name="connsiteY7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107157 w 272825"/>
                  <a:gd name="connsiteY4" fmla="*/ 3774280 h 3776662"/>
                  <a:gd name="connsiteX5" fmla="*/ 57151 w 272825"/>
                  <a:gd name="connsiteY5" fmla="*/ 3776661 h 3776662"/>
                  <a:gd name="connsiteX6" fmla="*/ 0 w 272825"/>
                  <a:gd name="connsiteY6" fmla="*/ 3776662 h 3776662"/>
                  <a:gd name="connsiteX7" fmla="*/ 1 w 272825"/>
                  <a:gd name="connsiteY7" fmla="*/ 3609974 h 3776662"/>
                  <a:gd name="connsiteX8" fmla="*/ 0 w 272825"/>
                  <a:gd name="connsiteY8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21457 w 272825"/>
                  <a:gd name="connsiteY3" fmla="*/ 3774280 h 3776662"/>
                  <a:gd name="connsiteX4" fmla="*/ 166689 w 272825"/>
                  <a:gd name="connsiteY4" fmla="*/ 3776661 h 3776662"/>
                  <a:gd name="connsiteX5" fmla="*/ 107157 w 272825"/>
                  <a:gd name="connsiteY5" fmla="*/ 3774280 h 3776662"/>
                  <a:gd name="connsiteX6" fmla="*/ 57151 w 272825"/>
                  <a:gd name="connsiteY6" fmla="*/ 3776661 h 3776662"/>
                  <a:gd name="connsiteX7" fmla="*/ 0 w 272825"/>
                  <a:gd name="connsiteY7" fmla="*/ 3776662 h 3776662"/>
                  <a:gd name="connsiteX8" fmla="*/ 1 w 272825"/>
                  <a:gd name="connsiteY8" fmla="*/ 3609974 h 3776662"/>
                  <a:gd name="connsiteX9" fmla="*/ 0 w 272825"/>
                  <a:gd name="connsiteY9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52414 w 272825"/>
                  <a:gd name="connsiteY3" fmla="*/ 3776661 h 3776662"/>
                  <a:gd name="connsiteX4" fmla="*/ 221457 w 272825"/>
                  <a:gd name="connsiteY4" fmla="*/ 3774280 h 3776662"/>
                  <a:gd name="connsiteX5" fmla="*/ 166689 w 272825"/>
                  <a:gd name="connsiteY5" fmla="*/ 3776661 h 3776662"/>
                  <a:gd name="connsiteX6" fmla="*/ 107157 w 272825"/>
                  <a:gd name="connsiteY6" fmla="*/ 3774280 h 3776662"/>
                  <a:gd name="connsiteX7" fmla="*/ 57151 w 272825"/>
                  <a:gd name="connsiteY7" fmla="*/ 3776661 h 3776662"/>
                  <a:gd name="connsiteX8" fmla="*/ 0 w 272825"/>
                  <a:gd name="connsiteY8" fmla="*/ 3776662 h 3776662"/>
                  <a:gd name="connsiteX9" fmla="*/ 1 w 272825"/>
                  <a:gd name="connsiteY9" fmla="*/ 3609974 h 3776662"/>
                  <a:gd name="connsiteX10" fmla="*/ 0 w 272825"/>
                  <a:gd name="connsiteY10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72825 w 273845"/>
                  <a:gd name="connsiteY3" fmla="*/ 3776662 h 3776662"/>
                  <a:gd name="connsiteX4" fmla="*/ 252414 w 273845"/>
                  <a:gd name="connsiteY4" fmla="*/ 3776661 h 3776662"/>
                  <a:gd name="connsiteX5" fmla="*/ 221457 w 273845"/>
                  <a:gd name="connsiteY5" fmla="*/ 3774280 h 3776662"/>
                  <a:gd name="connsiteX6" fmla="*/ 166689 w 273845"/>
                  <a:gd name="connsiteY6" fmla="*/ 3776661 h 3776662"/>
                  <a:gd name="connsiteX7" fmla="*/ 107157 w 273845"/>
                  <a:gd name="connsiteY7" fmla="*/ 3774280 h 3776662"/>
                  <a:gd name="connsiteX8" fmla="*/ 57151 w 273845"/>
                  <a:gd name="connsiteY8" fmla="*/ 3776661 h 3776662"/>
                  <a:gd name="connsiteX9" fmla="*/ 0 w 273845"/>
                  <a:gd name="connsiteY9" fmla="*/ 3776662 h 3776662"/>
                  <a:gd name="connsiteX10" fmla="*/ 1 w 273845"/>
                  <a:gd name="connsiteY10" fmla="*/ 3609974 h 3776662"/>
                  <a:gd name="connsiteX11" fmla="*/ 0 w 273845"/>
                  <a:gd name="connsiteY11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52414 w 273845"/>
                  <a:gd name="connsiteY3" fmla="*/ 3776661 h 3776662"/>
                  <a:gd name="connsiteX4" fmla="*/ 221457 w 273845"/>
                  <a:gd name="connsiteY4" fmla="*/ 3774280 h 3776662"/>
                  <a:gd name="connsiteX5" fmla="*/ 166689 w 273845"/>
                  <a:gd name="connsiteY5" fmla="*/ 3776661 h 3776662"/>
                  <a:gd name="connsiteX6" fmla="*/ 107157 w 273845"/>
                  <a:gd name="connsiteY6" fmla="*/ 3774280 h 3776662"/>
                  <a:gd name="connsiteX7" fmla="*/ 57151 w 273845"/>
                  <a:gd name="connsiteY7" fmla="*/ 3776661 h 3776662"/>
                  <a:gd name="connsiteX8" fmla="*/ 0 w 273845"/>
                  <a:gd name="connsiteY8" fmla="*/ 3776662 h 3776662"/>
                  <a:gd name="connsiteX9" fmla="*/ 1 w 273845"/>
                  <a:gd name="connsiteY9" fmla="*/ 3609974 h 3776662"/>
                  <a:gd name="connsiteX10" fmla="*/ 0 w 273845"/>
                  <a:gd name="connsiteY10" fmla="*/ 0 h 3776662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7157 w 273845"/>
                  <a:gd name="connsiteY6" fmla="*/ 3774280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0032 w 273845"/>
                  <a:gd name="connsiteY3" fmla="*/ 3695699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rgbClr val="1F497D"/>
                  </a:gs>
                  <a:gs pos="82000">
                    <a:srgbClr val="1F497D"/>
                  </a:gs>
                  <a:gs pos="34000">
                    <a:srgbClr val="1F497D">
                      <a:lumMod val="75000"/>
                    </a:srgbClr>
                  </a:gs>
                  <a:gs pos="0">
                    <a:srgbClr val="1F497D"/>
                  </a:gs>
                  <a:gs pos="38000">
                    <a:srgbClr val="1F497D"/>
                  </a:gs>
                  <a:gs pos="100000">
                    <a:srgbClr val="1F497D"/>
                  </a:gs>
                </a:gsLst>
                <a:lin ang="0" scaled="1"/>
                <a:tileRect/>
              </a:gradFill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6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lumMod val="75000"/>
                    </a:sys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50000"/>
                    </a:sysClr>
                  </a:gs>
                </a:gsLst>
                <a:lin ang="10800000" scaled="1"/>
                <a:tileRect/>
              </a:gradFill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7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rgbClr val="1F497D"/>
              </a:solidFill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cxnSp>
            <p:nvCxnSpPr>
              <p:cNvPr id="29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2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3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8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rgbClr val="C0504D">
                <a:lumMod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rgbClr val="4BACC6">
                <a:lumMod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rgbClr val="8064A2">
                <a:lumMod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rgbClr val="9BBB59">
                <a:lumMod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4F81BD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C0504D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4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9BBB59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8064A2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Rectangle 13"/>
            <p:cNvSpPr/>
            <p:nvPr/>
          </p:nvSpPr>
          <p:spPr>
            <a:xfrm>
              <a:off x="2679704" y="2407034"/>
              <a:ext cx="2330568" cy="493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uk-UA" altLang="zh-CN" sz="2000" b="1" kern="0" dirty="0" smtClea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Січень</a:t>
              </a:r>
              <a:endParaRPr kumimoji="0" lang="uk-UA" sz="2000" b="1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38"/>
            <p:cNvSpPr txBox="1"/>
            <p:nvPr/>
          </p:nvSpPr>
          <p:spPr>
            <a:xfrm>
              <a:off x="1944843" y="2478964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6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8" name="TextBox 191"/>
            <p:cNvSpPr txBox="1"/>
            <p:nvPr/>
          </p:nvSpPr>
          <p:spPr>
            <a:xfrm>
              <a:off x="1944843" y="3381429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7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" name="TextBox 192"/>
            <p:cNvSpPr txBox="1"/>
            <p:nvPr/>
          </p:nvSpPr>
          <p:spPr>
            <a:xfrm>
              <a:off x="1944843" y="4283895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8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" name="TextBox 193"/>
            <p:cNvSpPr txBox="1"/>
            <p:nvPr/>
          </p:nvSpPr>
          <p:spPr>
            <a:xfrm>
              <a:off x="1944843" y="5186362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9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1" name="Rectangle 18"/>
            <p:cNvSpPr/>
            <p:nvPr/>
          </p:nvSpPr>
          <p:spPr>
            <a:xfrm>
              <a:off x="2691556" y="3327627"/>
              <a:ext cx="2330568" cy="457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altLang="zh-CN" sz="2000" b="1" kern="0" dirty="0" smtClea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Лютий</a:t>
              </a:r>
              <a:endParaRPr lang="en-GB" sz="2000" b="1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19"/>
            <p:cNvSpPr/>
            <p:nvPr/>
          </p:nvSpPr>
          <p:spPr>
            <a:xfrm>
              <a:off x="2691556" y="4230094"/>
              <a:ext cx="2330568" cy="457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altLang="zh-CN" sz="2000" b="1" kern="0" dirty="0" smtClea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Березень</a:t>
              </a:r>
              <a:endParaRPr lang="en-GB" sz="2000" b="1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20"/>
            <p:cNvSpPr/>
            <p:nvPr/>
          </p:nvSpPr>
          <p:spPr>
            <a:xfrm>
              <a:off x="2691556" y="5132561"/>
              <a:ext cx="2330568" cy="457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altLang="zh-CN" sz="2000" b="1" kern="0" dirty="0" smtClea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Квітень</a:t>
              </a:r>
              <a:endParaRPr lang="en-GB" sz="2000" b="1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6" name="Rectangle 34"/>
          <p:cNvSpPr/>
          <p:nvPr/>
        </p:nvSpPr>
        <p:spPr>
          <a:xfrm>
            <a:off x="4139952" y="2435508"/>
            <a:ext cx="437774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zh-CN" sz="1200" b="1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Семінар-тренінг</a:t>
            </a:r>
            <a:r>
              <a:rPr lang="ru-RU" altLang="zh-CN" sz="1200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 «Міжнародна академічна мобільність студентів. Підготовка успішного мотиваційного»</a:t>
            </a:r>
            <a:endParaRPr lang="ru-RU" sz="1200" b="1" noProof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7" name="Rectangle 34"/>
          <p:cNvSpPr/>
          <p:nvPr/>
        </p:nvSpPr>
        <p:spPr>
          <a:xfrm>
            <a:off x="4163144" y="3097657"/>
            <a:ext cx="437774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zh-CN" sz="1200" b="1" noProof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Семінар</a:t>
            </a:r>
            <a:r>
              <a:rPr lang="ru-RU" altLang="zh-CN" sz="1200" noProof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 </a:t>
            </a:r>
            <a:r>
              <a:rPr lang="ru-RU" altLang="zh-CN" sz="1200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з підготовки здобувачів ВО до участі в студентських конкурсах наукових робіт маркетингового спрямування</a:t>
            </a:r>
            <a:endParaRPr lang="ru-RU" sz="1200" noProof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8" name="Rectangle 34"/>
          <p:cNvSpPr/>
          <p:nvPr/>
        </p:nvSpPr>
        <p:spPr>
          <a:xfrm>
            <a:off x="4163144" y="4076386"/>
            <a:ext cx="437774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zh-CN" sz="1200" b="1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Вебінар</a:t>
            </a:r>
            <a:r>
              <a:rPr lang="ru-RU" altLang="zh-CN" sz="1200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 Створення візуальних матеріалів під рекламу (робота з візуальними редакторами</a:t>
            </a:r>
            <a:r>
              <a:rPr lang="ru-RU" altLang="zh-CN" sz="1200" noProof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). Моніторинг </a:t>
            </a:r>
            <a:r>
              <a:rPr lang="ru-RU" altLang="zh-CN" sz="1200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та підтримка репутаційного фона</a:t>
            </a:r>
            <a:endParaRPr lang="ru-RU" sz="1200" b="1" noProof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9" name="Rectangle 34"/>
          <p:cNvSpPr/>
          <p:nvPr/>
        </p:nvSpPr>
        <p:spPr>
          <a:xfrm>
            <a:off x="4163144" y="4968817"/>
            <a:ext cx="437774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zh-CN" sz="1200" b="1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Вебінар</a:t>
            </a:r>
            <a:r>
              <a:rPr lang="ru-RU" altLang="zh-CN" sz="1200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 </a:t>
            </a:r>
            <a:r>
              <a:rPr lang="ru-RU" altLang="zh-CN" sz="1200" noProof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Створення </a:t>
            </a:r>
            <a:r>
              <a:rPr lang="ru-RU" altLang="zh-CN" sz="1200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ефективної воронки </a:t>
            </a:r>
            <a:r>
              <a:rPr lang="ru-RU" altLang="zh-CN" sz="1200" noProof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продаж.</a:t>
            </a:r>
            <a:endParaRPr lang="ru-RU" altLang="zh-CN" sz="1200" noProof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altLang="zh-CN" sz="1200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Принципи і основи SEO</a:t>
            </a:r>
            <a:endParaRPr lang="ru-RU" sz="1200" noProof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9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Науковий гурток\0000001420-smiletemplates.com\print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7344"/>
            <a:ext cx="9144000" cy="715962"/>
          </a:xfr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algn="ctr"/>
            <a:r>
              <a:rPr lang="uk-UA" sz="28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uk-UA" sz="28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роботи на</a:t>
            </a: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2020-2021 </a:t>
            </a:r>
            <a:r>
              <a:rPr lang="uk-UA" sz="28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н.р.</a:t>
            </a:r>
            <a:endParaRPr lang="ru-RU" sz="28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3"/>
          <p:cNvGrpSpPr/>
          <p:nvPr/>
        </p:nvGrpSpPr>
        <p:grpSpPr>
          <a:xfrm>
            <a:off x="652819" y="1566793"/>
            <a:ext cx="3284566" cy="4853182"/>
            <a:chOff x="1912729" y="1458758"/>
            <a:chExt cx="3510756" cy="5187394"/>
          </a:xfrm>
        </p:grpSpPr>
        <p:grpSp>
          <p:nvGrpSpPr>
            <p:cNvPr id="7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4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1 w 272825"/>
                  <a:gd name="connsiteY4" fmla="*/ 3609974 h 3776662"/>
                  <a:gd name="connsiteX5" fmla="*/ 0 w 272825"/>
                  <a:gd name="connsiteY5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57151 w 272825"/>
                  <a:gd name="connsiteY3" fmla="*/ 3776661 h 3776662"/>
                  <a:gd name="connsiteX4" fmla="*/ 0 w 272825"/>
                  <a:gd name="connsiteY4" fmla="*/ 3776662 h 3776662"/>
                  <a:gd name="connsiteX5" fmla="*/ 1 w 272825"/>
                  <a:gd name="connsiteY5" fmla="*/ 3609974 h 3776662"/>
                  <a:gd name="connsiteX6" fmla="*/ 0 w 272825"/>
                  <a:gd name="connsiteY6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57151 w 272825"/>
                  <a:gd name="connsiteY4" fmla="*/ 3776661 h 3776662"/>
                  <a:gd name="connsiteX5" fmla="*/ 0 w 272825"/>
                  <a:gd name="connsiteY5" fmla="*/ 3776662 h 3776662"/>
                  <a:gd name="connsiteX6" fmla="*/ 1 w 272825"/>
                  <a:gd name="connsiteY6" fmla="*/ 3609974 h 3776662"/>
                  <a:gd name="connsiteX7" fmla="*/ 0 w 272825"/>
                  <a:gd name="connsiteY7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107157 w 272825"/>
                  <a:gd name="connsiteY4" fmla="*/ 3774280 h 3776662"/>
                  <a:gd name="connsiteX5" fmla="*/ 57151 w 272825"/>
                  <a:gd name="connsiteY5" fmla="*/ 3776661 h 3776662"/>
                  <a:gd name="connsiteX6" fmla="*/ 0 w 272825"/>
                  <a:gd name="connsiteY6" fmla="*/ 3776662 h 3776662"/>
                  <a:gd name="connsiteX7" fmla="*/ 1 w 272825"/>
                  <a:gd name="connsiteY7" fmla="*/ 3609974 h 3776662"/>
                  <a:gd name="connsiteX8" fmla="*/ 0 w 272825"/>
                  <a:gd name="connsiteY8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21457 w 272825"/>
                  <a:gd name="connsiteY3" fmla="*/ 3774280 h 3776662"/>
                  <a:gd name="connsiteX4" fmla="*/ 166689 w 272825"/>
                  <a:gd name="connsiteY4" fmla="*/ 3776661 h 3776662"/>
                  <a:gd name="connsiteX5" fmla="*/ 107157 w 272825"/>
                  <a:gd name="connsiteY5" fmla="*/ 3774280 h 3776662"/>
                  <a:gd name="connsiteX6" fmla="*/ 57151 w 272825"/>
                  <a:gd name="connsiteY6" fmla="*/ 3776661 h 3776662"/>
                  <a:gd name="connsiteX7" fmla="*/ 0 w 272825"/>
                  <a:gd name="connsiteY7" fmla="*/ 3776662 h 3776662"/>
                  <a:gd name="connsiteX8" fmla="*/ 1 w 272825"/>
                  <a:gd name="connsiteY8" fmla="*/ 3609974 h 3776662"/>
                  <a:gd name="connsiteX9" fmla="*/ 0 w 272825"/>
                  <a:gd name="connsiteY9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52414 w 272825"/>
                  <a:gd name="connsiteY3" fmla="*/ 3776661 h 3776662"/>
                  <a:gd name="connsiteX4" fmla="*/ 221457 w 272825"/>
                  <a:gd name="connsiteY4" fmla="*/ 3774280 h 3776662"/>
                  <a:gd name="connsiteX5" fmla="*/ 166689 w 272825"/>
                  <a:gd name="connsiteY5" fmla="*/ 3776661 h 3776662"/>
                  <a:gd name="connsiteX6" fmla="*/ 107157 w 272825"/>
                  <a:gd name="connsiteY6" fmla="*/ 3774280 h 3776662"/>
                  <a:gd name="connsiteX7" fmla="*/ 57151 w 272825"/>
                  <a:gd name="connsiteY7" fmla="*/ 3776661 h 3776662"/>
                  <a:gd name="connsiteX8" fmla="*/ 0 w 272825"/>
                  <a:gd name="connsiteY8" fmla="*/ 3776662 h 3776662"/>
                  <a:gd name="connsiteX9" fmla="*/ 1 w 272825"/>
                  <a:gd name="connsiteY9" fmla="*/ 3609974 h 3776662"/>
                  <a:gd name="connsiteX10" fmla="*/ 0 w 272825"/>
                  <a:gd name="connsiteY10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72825 w 273845"/>
                  <a:gd name="connsiteY3" fmla="*/ 3776662 h 3776662"/>
                  <a:gd name="connsiteX4" fmla="*/ 252414 w 273845"/>
                  <a:gd name="connsiteY4" fmla="*/ 3776661 h 3776662"/>
                  <a:gd name="connsiteX5" fmla="*/ 221457 w 273845"/>
                  <a:gd name="connsiteY5" fmla="*/ 3774280 h 3776662"/>
                  <a:gd name="connsiteX6" fmla="*/ 166689 w 273845"/>
                  <a:gd name="connsiteY6" fmla="*/ 3776661 h 3776662"/>
                  <a:gd name="connsiteX7" fmla="*/ 107157 w 273845"/>
                  <a:gd name="connsiteY7" fmla="*/ 3774280 h 3776662"/>
                  <a:gd name="connsiteX8" fmla="*/ 57151 w 273845"/>
                  <a:gd name="connsiteY8" fmla="*/ 3776661 h 3776662"/>
                  <a:gd name="connsiteX9" fmla="*/ 0 w 273845"/>
                  <a:gd name="connsiteY9" fmla="*/ 3776662 h 3776662"/>
                  <a:gd name="connsiteX10" fmla="*/ 1 w 273845"/>
                  <a:gd name="connsiteY10" fmla="*/ 3609974 h 3776662"/>
                  <a:gd name="connsiteX11" fmla="*/ 0 w 273845"/>
                  <a:gd name="connsiteY11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52414 w 273845"/>
                  <a:gd name="connsiteY3" fmla="*/ 3776661 h 3776662"/>
                  <a:gd name="connsiteX4" fmla="*/ 221457 w 273845"/>
                  <a:gd name="connsiteY4" fmla="*/ 3774280 h 3776662"/>
                  <a:gd name="connsiteX5" fmla="*/ 166689 w 273845"/>
                  <a:gd name="connsiteY5" fmla="*/ 3776661 h 3776662"/>
                  <a:gd name="connsiteX6" fmla="*/ 107157 w 273845"/>
                  <a:gd name="connsiteY6" fmla="*/ 3774280 h 3776662"/>
                  <a:gd name="connsiteX7" fmla="*/ 57151 w 273845"/>
                  <a:gd name="connsiteY7" fmla="*/ 3776661 h 3776662"/>
                  <a:gd name="connsiteX8" fmla="*/ 0 w 273845"/>
                  <a:gd name="connsiteY8" fmla="*/ 3776662 h 3776662"/>
                  <a:gd name="connsiteX9" fmla="*/ 1 w 273845"/>
                  <a:gd name="connsiteY9" fmla="*/ 3609974 h 3776662"/>
                  <a:gd name="connsiteX10" fmla="*/ 0 w 273845"/>
                  <a:gd name="connsiteY10" fmla="*/ 0 h 3776662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7157 w 273845"/>
                  <a:gd name="connsiteY6" fmla="*/ 3774280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0032 w 273845"/>
                  <a:gd name="connsiteY3" fmla="*/ 3695699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rgbClr val="1F497D"/>
                  </a:gs>
                  <a:gs pos="82000">
                    <a:srgbClr val="1F497D"/>
                  </a:gs>
                  <a:gs pos="34000">
                    <a:srgbClr val="1F497D">
                      <a:lumMod val="75000"/>
                    </a:srgbClr>
                  </a:gs>
                  <a:gs pos="0">
                    <a:srgbClr val="1F497D"/>
                  </a:gs>
                  <a:gs pos="38000">
                    <a:srgbClr val="1F497D"/>
                  </a:gs>
                  <a:gs pos="100000">
                    <a:srgbClr val="1F497D"/>
                  </a:gs>
                </a:gsLst>
                <a:lin ang="0" scaled="1"/>
                <a:tileRect/>
              </a:gradFill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6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lumMod val="75000"/>
                    </a:sys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50000"/>
                    </a:sysClr>
                  </a:gs>
                </a:gsLst>
                <a:lin ang="10800000" scaled="1"/>
                <a:tileRect/>
              </a:gradFill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7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rgbClr val="1F497D"/>
              </a:solidFill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cxnSp>
            <p:nvCxnSpPr>
              <p:cNvPr id="29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2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3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8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rgbClr val="C0504D">
                <a:lumMod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rgbClr val="4BACC6">
                <a:lumMod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rgbClr val="8064A2">
                <a:lumMod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rgbClr val="9BBB59">
                <a:lumMod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4F81BD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C0504D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4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9BBB59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8064A2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Rectangle 13"/>
            <p:cNvSpPr/>
            <p:nvPr/>
          </p:nvSpPr>
          <p:spPr>
            <a:xfrm>
              <a:off x="2679704" y="2407034"/>
              <a:ext cx="2330568" cy="493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uk-UA" altLang="zh-CN" sz="2000" b="1" kern="0" dirty="0" smtClea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Травень</a:t>
              </a:r>
              <a:endParaRPr kumimoji="0" lang="uk-UA" sz="2000" b="1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38"/>
            <p:cNvSpPr txBox="1"/>
            <p:nvPr/>
          </p:nvSpPr>
          <p:spPr>
            <a:xfrm>
              <a:off x="1944843" y="2478964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6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8" name="TextBox 191"/>
            <p:cNvSpPr txBox="1"/>
            <p:nvPr/>
          </p:nvSpPr>
          <p:spPr>
            <a:xfrm>
              <a:off x="1944843" y="3381429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7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" name="TextBox 192"/>
            <p:cNvSpPr txBox="1"/>
            <p:nvPr/>
          </p:nvSpPr>
          <p:spPr>
            <a:xfrm>
              <a:off x="1944843" y="4283895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8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" name="TextBox 193"/>
            <p:cNvSpPr txBox="1"/>
            <p:nvPr/>
          </p:nvSpPr>
          <p:spPr>
            <a:xfrm>
              <a:off x="1944843" y="5186362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9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1" name="Rectangle 18"/>
            <p:cNvSpPr/>
            <p:nvPr/>
          </p:nvSpPr>
          <p:spPr>
            <a:xfrm>
              <a:off x="2691556" y="3327627"/>
              <a:ext cx="2330568" cy="457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altLang="zh-CN" sz="2000" b="1" kern="0" dirty="0" smtClea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Червень</a:t>
              </a:r>
              <a:endParaRPr lang="en-GB" sz="2000" b="1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19"/>
            <p:cNvSpPr/>
            <p:nvPr/>
          </p:nvSpPr>
          <p:spPr>
            <a:xfrm>
              <a:off x="2691556" y="4230094"/>
              <a:ext cx="2330568" cy="457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altLang="zh-CN" sz="20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Протягом року</a:t>
              </a:r>
              <a:endParaRPr lang="en-GB" sz="2000" b="1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20"/>
            <p:cNvSpPr/>
            <p:nvPr/>
          </p:nvSpPr>
          <p:spPr>
            <a:xfrm>
              <a:off x="2691556" y="5132561"/>
              <a:ext cx="2330568" cy="457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altLang="zh-CN" sz="20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Протягом року</a:t>
              </a:r>
              <a:endParaRPr lang="en-GB" sz="2000" b="1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6" name="Rectangle 34"/>
          <p:cNvSpPr/>
          <p:nvPr/>
        </p:nvSpPr>
        <p:spPr>
          <a:xfrm>
            <a:off x="4163143" y="2521269"/>
            <a:ext cx="4377747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zh-CN" sz="1200" b="1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Перегляд </a:t>
            </a:r>
            <a:r>
              <a:rPr lang="ru-RU" altLang="zh-CN" sz="1200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тематичних фільмів маркетинг-спрямування</a:t>
            </a:r>
            <a:endParaRPr lang="ru-RU" sz="1200" noProof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7" name="Rectangle 34"/>
          <p:cNvSpPr/>
          <p:nvPr/>
        </p:nvSpPr>
        <p:spPr>
          <a:xfrm>
            <a:off x="4163144" y="3365591"/>
            <a:ext cx="4377747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zh-CN" sz="1200" b="1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Підсумки роботи </a:t>
            </a:r>
            <a:r>
              <a:rPr lang="ru-RU" altLang="zh-CN" sz="1200" noProof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наукового гуртку</a:t>
            </a:r>
            <a:endParaRPr lang="ru-RU" sz="1200" noProof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8" name="Rectangle 34"/>
          <p:cNvSpPr/>
          <p:nvPr/>
        </p:nvSpPr>
        <p:spPr>
          <a:xfrm>
            <a:off x="4163144" y="3963643"/>
            <a:ext cx="437774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zh-CN" sz="1200" b="1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Серія постів </a:t>
            </a:r>
            <a:r>
              <a:rPr lang="ru-RU" altLang="zh-CN" sz="1200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в Інстаграм «Добірки актуальних книг маркетингового спрямування»</a:t>
            </a:r>
            <a:r>
              <a:rPr lang="ru-RU" altLang="zh-CN" sz="1200" b="1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ru-RU" altLang="zh-CN" sz="1200" b="1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Участь </a:t>
            </a:r>
            <a:r>
              <a:rPr lang="ru-RU" altLang="zh-CN" sz="1200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у тренінгах, семінарах, майстер-класах, воркшопах, конференціях маркетингового спрямування</a:t>
            </a:r>
            <a:endParaRPr lang="ru-RU" sz="1200" noProof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40" name="Rectangle 34"/>
          <p:cNvSpPr/>
          <p:nvPr/>
        </p:nvSpPr>
        <p:spPr>
          <a:xfrm>
            <a:off x="4163144" y="5003901"/>
            <a:ext cx="437774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zh-CN" sz="1200" b="1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Зустрічі зі стейкхолдерами </a:t>
            </a:r>
            <a:r>
              <a:rPr lang="ru-RU" altLang="zh-CN" sz="1200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освітніх програм у межах освітнього процесу та позааудиторної роботи</a:t>
            </a:r>
            <a:endParaRPr lang="ru-RU" sz="1200" noProof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23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0" grpId="0"/>
    </p:bldLst>
  </p:timing>
</p:sld>
</file>

<file path=ppt/theme/theme1.xml><?xml version="1.0" encoding="utf-8"?>
<a:theme xmlns:a="http://schemas.openxmlformats.org/drawingml/2006/main" name="powerpoint-template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285E80"/>
      </a:lt2>
      <a:accent1>
        <a:srgbClr val="3E7A98"/>
      </a:accent1>
      <a:accent2>
        <a:srgbClr val="5A91AC"/>
      </a:accent2>
      <a:accent3>
        <a:srgbClr val="FFFFFF"/>
      </a:accent3>
      <a:accent4>
        <a:srgbClr val="404040"/>
      </a:accent4>
      <a:accent5>
        <a:srgbClr val="AFBECA"/>
      </a:accent5>
      <a:accent6>
        <a:srgbClr val="51839B"/>
      </a:accent6>
      <a:hlink>
        <a:srgbClr val="6C9F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25A9C"/>
        </a:lt2>
        <a:accent1>
          <a:srgbClr val="166FB2"/>
        </a:accent1>
        <a:accent2>
          <a:srgbClr val="3580B9"/>
        </a:accent2>
        <a:accent3>
          <a:srgbClr val="FFFFFF"/>
        </a:accent3>
        <a:accent4>
          <a:srgbClr val="404040"/>
        </a:accent4>
        <a:accent5>
          <a:srgbClr val="ABBBD5"/>
        </a:accent5>
        <a:accent6>
          <a:srgbClr val="2F73A7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285E80"/>
        </a:lt2>
        <a:accent1>
          <a:srgbClr val="3E7A98"/>
        </a:accent1>
        <a:accent2>
          <a:srgbClr val="5A91AC"/>
        </a:accent2>
        <a:accent3>
          <a:srgbClr val="FFFFFF"/>
        </a:accent3>
        <a:accent4>
          <a:srgbClr val="404040"/>
        </a:accent4>
        <a:accent5>
          <a:srgbClr val="AFBECA"/>
        </a:accent5>
        <a:accent6>
          <a:srgbClr val="51839B"/>
        </a:accent6>
        <a:hlink>
          <a:srgbClr val="6C9F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284</TotalTime>
  <Words>1072</Words>
  <Application>Microsoft Office PowerPoint</Application>
  <PresentationFormat>Экран (4:3)</PresentationFormat>
  <Paragraphs>150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powerpoint-template</vt:lpstr>
      <vt:lpstr>Науковий гурток здобувачів вищої освіти</vt:lpstr>
      <vt:lpstr>Презентация PowerPoint</vt:lpstr>
      <vt:lpstr>Презентация PowerPoint</vt:lpstr>
      <vt:lpstr>2 семестр 2019-2020 н.р.</vt:lpstr>
      <vt:lpstr>2 семестр 2019-2020 н.р.</vt:lpstr>
      <vt:lpstr>2 семестр 2019-2020 н.р.</vt:lpstr>
      <vt:lpstr>План роботи на 2020-2021 н.р.</vt:lpstr>
      <vt:lpstr>План роботи на 2020-2021 н.р.</vt:lpstr>
      <vt:lpstr>План роботи на 2020-2021 н.р.</vt:lpstr>
      <vt:lpstr>Наші останні досягнення</vt:lpstr>
      <vt:lpstr>Дякую за увагу !</vt:lpstr>
    </vt:vector>
  </TitlesOfParts>
  <Company>Лабораторія КТ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Администратор</dc:creator>
  <cp:lastModifiedBy>Администратор</cp:lastModifiedBy>
  <cp:revision>25</cp:revision>
  <dcterms:created xsi:type="dcterms:W3CDTF">2020-12-02T20:32:43Z</dcterms:created>
  <dcterms:modified xsi:type="dcterms:W3CDTF">2020-12-03T11:43:46Z</dcterms:modified>
</cp:coreProperties>
</file>