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63" r:id="rId3"/>
    <p:sldId id="262" r:id="rId4"/>
    <p:sldId id="293" r:id="rId5"/>
    <p:sldId id="295" r:id="rId6"/>
    <p:sldId id="294" r:id="rId7"/>
    <p:sldId id="296" r:id="rId8"/>
    <p:sldId id="264" r:id="rId9"/>
    <p:sldId id="265" r:id="rId10"/>
    <p:sldId id="297" r:id="rId11"/>
    <p:sldId id="300" r:id="rId12"/>
    <p:sldId id="299" r:id="rId13"/>
    <p:sldId id="298" r:id="rId14"/>
    <p:sldId id="271" r:id="rId15"/>
  </p:sldIdLst>
  <p:sldSz cx="24384000" cy="13716000"/>
  <p:notesSz cx="6858000" cy="9144000"/>
  <p:embeddedFontLst>
    <p:embeddedFont>
      <p:font typeface="Google Sans" panose="020B060402020202020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Roboto Mon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974">
          <p15:clr>
            <a:srgbClr val="A4A3A4"/>
          </p15:clr>
        </p15:guide>
        <p15:guide id="2" pos="5760">
          <p15:clr>
            <a:srgbClr val="9AA0A6"/>
          </p15:clr>
        </p15:guide>
        <p15:guide id="3" orient="horz" pos="3817">
          <p15:clr>
            <a:srgbClr val="9AA0A6"/>
          </p15:clr>
        </p15:guide>
        <p15:guide id="4" orient="horz" pos="576">
          <p15:clr>
            <a:srgbClr val="9AA0A6"/>
          </p15:clr>
        </p15:guide>
        <p15:guide id="5" orient="horz" pos="3358">
          <p15:clr>
            <a:srgbClr val="9AA0A6"/>
          </p15:clr>
        </p15:guide>
        <p15:guide id="6" pos="2446">
          <p15:clr>
            <a:srgbClr val="9AA0A6"/>
          </p15:clr>
        </p15:guide>
        <p15:guide id="7" pos="521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-378" y="-102"/>
      </p:cViewPr>
      <p:guideLst>
        <p:guide orient="horz" pos="3817"/>
        <p:guide orient="horz" pos="576"/>
        <p:guide orient="horz" pos="3358"/>
        <p:guide pos="974"/>
        <p:guide pos="5760"/>
        <p:guide pos="2446"/>
        <p:guide pos="5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5417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fc528f49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fc528f49_1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2fc528f49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2fc528f49_1_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2fc528f4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2fc528f49_1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Будут опросники</a:t>
            </a:r>
          </a:p>
        </p:txBody>
      </p:sp>
    </p:spTree>
    <p:extLst>
      <p:ext uri="{BB962C8B-B14F-4D97-AF65-F5344CB8AC3E}">
        <p14:creationId xmlns:p14="http://schemas.microsoft.com/office/powerpoint/2010/main" val="83579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Обязательно зарегистрироваться</a:t>
            </a:r>
          </a:p>
        </p:txBody>
      </p:sp>
    </p:spTree>
    <p:extLst>
      <p:ext uri="{BB962C8B-B14F-4D97-AF65-F5344CB8AC3E}">
        <p14:creationId xmlns:p14="http://schemas.microsoft.com/office/powerpoint/2010/main" val="2022516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Форма для </a:t>
            </a:r>
            <a:r>
              <a:rPr lang="en-US" dirty="0"/>
              <a:t>Core Team</a:t>
            </a:r>
          </a:p>
        </p:txBody>
      </p:sp>
    </p:spTree>
    <p:extLst>
      <p:ext uri="{BB962C8B-B14F-4D97-AF65-F5344CB8AC3E}">
        <p14:creationId xmlns:p14="http://schemas.microsoft.com/office/powerpoint/2010/main" val="132753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2fc528f49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2fc528f49_2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2fc528f49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2fc528f49_2_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2fc528f49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2fc528f49_5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>
  <p:cSld name="(Avoid) Title, Subtitle, Bullets_1_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24383995" cy="1371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155850" y="3641650"/>
            <a:ext cx="12287100" cy="3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2155854" y="7087152"/>
            <a:ext cx="119880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3"/>
          </p:nvPr>
        </p:nvSpPr>
        <p:spPr>
          <a:xfrm>
            <a:off x="3831078" y="8850300"/>
            <a:ext cx="4184100" cy="12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!">
  <p:cSld name="(Avoid) Title, Subtitle, Bullets_1_2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24383995" cy="1371599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883585" y="3641650"/>
            <a:ext cx="12287100" cy="3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5558812" y="8850300"/>
            <a:ext cx="4184100" cy="12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0212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gue">
  <p:cSld name="(Avoid) Title, Subtitle, Bullets_1_2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24383995" cy="1371599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29900" y="3288725"/>
            <a:ext cx="12287100" cy="3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2"/>
          </p:nvPr>
        </p:nvSpPr>
        <p:spPr>
          <a:xfrm>
            <a:off x="2029904" y="6734227"/>
            <a:ext cx="119880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, Subhead, 2-Col Bullets">
  <p:cSld name="(Avoid) Title, Subtitle, Bullets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24383995" cy="1371599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366906" y="1128100"/>
            <a:ext cx="21862800" cy="18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 idx="2"/>
          </p:nvPr>
        </p:nvSpPr>
        <p:spPr>
          <a:xfrm>
            <a:off x="1469575" y="3104203"/>
            <a:ext cx="218628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598150" y="4832775"/>
            <a:ext cx="8437800" cy="57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●"/>
              <a:defRPr>
                <a:solidFill>
                  <a:srgbClr val="3F3F3F"/>
                </a:solidFill>
              </a:defRPr>
            </a:lvl1pPr>
            <a:lvl2pPr marL="914400" lvl="1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○"/>
              <a:defRPr>
                <a:solidFill>
                  <a:srgbClr val="3F3F3F"/>
                </a:solidFill>
              </a:defRPr>
            </a:lvl2pPr>
            <a:lvl3pPr marL="1371600" lvl="2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■"/>
              <a:defRPr>
                <a:solidFill>
                  <a:srgbClr val="3F3F3F"/>
                </a:solidFill>
              </a:defRPr>
            </a:lvl3pPr>
            <a:lvl4pPr marL="1828800" lvl="3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●"/>
              <a:defRPr>
                <a:solidFill>
                  <a:srgbClr val="3F3F3F"/>
                </a:solidFill>
              </a:defRPr>
            </a:lvl4pPr>
            <a:lvl5pPr marL="2286000" lvl="4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○"/>
              <a:defRPr>
                <a:solidFill>
                  <a:srgbClr val="3F3F3F"/>
                </a:solidFill>
              </a:defRPr>
            </a:lvl5pPr>
            <a:lvl6pPr marL="2743200" lvl="5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■"/>
              <a:defRPr>
                <a:solidFill>
                  <a:srgbClr val="3F3F3F"/>
                </a:solidFill>
              </a:defRPr>
            </a:lvl6pPr>
            <a:lvl7pPr marL="3200400" lvl="6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●"/>
              <a:defRPr>
                <a:solidFill>
                  <a:srgbClr val="3F3F3F"/>
                </a:solidFill>
              </a:defRPr>
            </a:lvl7pPr>
            <a:lvl8pPr marL="3657600" lvl="7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○"/>
              <a:defRPr>
                <a:solidFill>
                  <a:srgbClr val="3F3F3F"/>
                </a:solidFill>
              </a:defRPr>
            </a:lvl8pPr>
            <a:lvl9pPr marL="4114800" lvl="8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■"/>
              <a:defRPr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3"/>
          </p:nvPr>
        </p:nvSpPr>
        <p:spPr>
          <a:xfrm>
            <a:off x="10915400" y="4832775"/>
            <a:ext cx="8437800" cy="57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●"/>
              <a:defRPr>
                <a:solidFill>
                  <a:srgbClr val="3F3F3F"/>
                </a:solidFill>
              </a:defRPr>
            </a:lvl1pPr>
            <a:lvl2pPr marL="914400" lvl="1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○"/>
              <a:defRPr>
                <a:solidFill>
                  <a:srgbClr val="3F3F3F"/>
                </a:solidFill>
              </a:defRPr>
            </a:lvl2pPr>
            <a:lvl3pPr marL="1371600" lvl="2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■"/>
              <a:defRPr>
                <a:solidFill>
                  <a:srgbClr val="3F3F3F"/>
                </a:solidFill>
              </a:defRPr>
            </a:lvl3pPr>
            <a:lvl4pPr marL="1828800" lvl="3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●"/>
              <a:defRPr>
                <a:solidFill>
                  <a:srgbClr val="3F3F3F"/>
                </a:solidFill>
              </a:defRPr>
            </a:lvl4pPr>
            <a:lvl5pPr marL="2286000" lvl="4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○"/>
              <a:defRPr>
                <a:solidFill>
                  <a:srgbClr val="3F3F3F"/>
                </a:solidFill>
              </a:defRPr>
            </a:lvl5pPr>
            <a:lvl6pPr marL="2743200" lvl="5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■"/>
              <a:defRPr>
                <a:solidFill>
                  <a:srgbClr val="3F3F3F"/>
                </a:solidFill>
              </a:defRPr>
            </a:lvl6pPr>
            <a:lvl7pPr marL="3200400" lvl="6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●"/>
              <a:defRPr>
                <a:solidFill>
                  <a:srgbClr val="3F3F3F"/>
                </a:solidFill>
              </a:defRPr>
            </a:lvl7pPr>
            <a:lvl8pPr marL="3657600" lvl="7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○"/>
              <a:defRPr>
                <a:solidFill>
                  <a:srgbClr val="3F3F3F"/>
                </a:solidFill>
              </a:defRPr>
            </a:lvl8pPr>
            <a:lvl9pPr marL="4114800" lvl="8" indent="-482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■"/>
              <a:defRPr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Light">
  <p:cSld name="(Avoid) Title, Subtitle, Bullets_1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4383995" cy="1371599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824450" y="5171200"/>
            <a:ext cx="16735200" cy="2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 idx="2"/>
          </p:nvPr>
        </p:nvSpPr>
        <p:spPr>
          <a:xfrm>
            <a:off x="3859721" y="8484700"/>
            <a:ext cx="12933300" cy="16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F3F3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F3F3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F3F3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F3F3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F3F3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F3F3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F3F3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Text, Half Photo">
  <p:cSld name="(Avoid) Title, Subtitle, Bullets_1_1_1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4383995" cy="1371599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958775" y="1962775"/>
            <a:ext cx="8334000" cy="21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 idx="2"/>
          </p:nvPr>
        </p:nvSpPr>
        <p:spPr>
          <a:xfrm>
            <a:off x="1958775" y="4276050"/>
            <a:ext cx="8334000" cy="10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4285F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4285F4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 idx="3"/>
          </p:nvPr>
        </p:nvSpPr>
        <p:spPr>
          <a:xfrm>
            <a:off x="1958775" y="5739100"/>
            <a:ext cx="8334000" cy="4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0212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Dark">
  <p:cSld name="(Avoid) Title, Subtitle, Bullets_1_1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24383995" cy="137159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850100" y="5171200"/>
            <a:ext cx="16709400" cy="2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4285F4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 idx="2"/>
          </p:nvPr>
        </p:nvSpPr>
        <p:spPr>
          <a:xfrm>
            <a:off x="3885317" y="8484700"/>
            <a:ext cx="12913500" cy="16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A6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A6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A6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A6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A6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A6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A6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A6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A6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84600" y="3291925"/>
            <a:ext cx="18193800" cy="2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79349" y="7573274"/>
            <a:ext cx="16234200" cy="53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4000"/>
              <a:buFont typeface="Google Sans"/>
              <a:buChar char="●"/>
              <a:defRPr sz="40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L="914400" lvl="1" indent="-4826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4000"/>
              <a:buFont typeface="Google Sans"/>
              <a:buChar char="○"/>
              <a:defRPr sz="40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L="1371600" lvl="2" indent="-4826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4000"/>
              <a:buFont typeface="Google Sans"/>
              <a:buChar char="■"/>
              <a:defRPr sz="40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L="1828800" lvl="3" indent="-4826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4000"/>
              <a:buFont typeface="Google Sans"/>
              <a:buChar char="●"/>
              <a:defRPr sz="40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L="2286000" lvl="4" indent="-4826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4000"/>
              <a:buFont typeface="Google Sans"/>
              <a:buChar char="○"/>
              <a:defRPr sz="40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L="2743200" lvl="5" indent="-4826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4000"/>
              <a:buFont typeface="Google Sans"/>
              <a:buChar char="■"/>
              <a:defRPr sz="40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L="3200400" lvl="6" indent="-4826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4000"/>
              <a:buFont typeface="Google Sans"/>
              <a:buChar char="●"/>
              <a:defRPr sz="40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L="3657600" lvl="7" indent="-4826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4000"/>
              <a:buFont typeface="Google Sans"/>
              <a:buChar char="○"/>
              <a:defRPr sz="40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L="4114800" lvl="8" indent="-4826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4000"/>
              <a:buFont typeface="Google Sans"/>
              <a:buChar char="■"/>
              <a:defRPr sz="40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channel/UCiBWJn4v6Mr0XVVYTBrRmL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155850" y="3641650"/>
            <a:ext cx="12287100" cy="3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Developer Student Clubs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3"/>
          </p:nvPr>
        </p:nvSpPr>
        <p:spPr>
          <a:xfrm>
            <a:off x="3831078" y="8850300"/>
            <a:ext cx="4184100" cy="12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Ihor</a:t>
            </a:r>
            <a:r>
              <a:rPr lang="en-US" dirty="0"/>
              <a:t> Melikhov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Ih01@i.ua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@ichzerowan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2"/>
          </p:nvPr>
        </p:nvSpPr>
        <p:spPr>
          <a:xfrm>
            <a:off x="2155854" y="7087152"/>
            <a:ext cx="119880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Brief Introduction</a:t>
            </a:r>
            <a:endParaRPr dirty="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/>
          <a:srcRect/>
          <a:stretch/>
        </p:blipFill>
        <p:spPr>
          <a:xfrm>
            <a:off x="2155851" y="8783700"/>
            <a:ext cx="1411500" cy="1411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C6CBFF7C-CF04-433D-A5A9-2777F8FA9689}"/>
              </a:ext>
            </a:extLst>
          </p:cNvPr>
          <p:cNvGrpSpPr>
            <a:grpSpLocks noChangeAspect="1"/>
          </p:cNvGrpSpPr>
          <p:nvPr/>
        </p:nvGrpSpPr>
        <p:grpSpPr>
          <a:xfrm>
            <a:off x="6700561" y="8785548"/>
            <a:ext cx="1411500" cy="1411494"/>
            <a:chOff x="0" y="0"/>
            <a:chExt cx="6350000" cy="634997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022D58BA-C28B-40AE-9218-C3CE0FAFEFD6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1348" r="-20951" b="-32301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Google Shape;66;p15">
            <a:extLst>
              <a:ext uri="{FF2B5EF4-FFF2-40B4-BE49-F238E27FC236}">
                <a16:creationId xmlns:a16="http://schemas.microsoft.com/office/drawing/2014/main" xmlns="" id="{76A1E7B2-0610-4E8E-BB65-32E696022B17}"/>
              </a:ext>
            </a:extLst>
          </p:cNvPr>
          <p:cNvSpPr txBox="1">
            <a:spLocks/>
          </p:cNvSpPr>
          <p:nvPr/>
        </p:nvSpPr>
        <p:spPr>
          <a:xfrm>
            <a:off x="8299400" y="8916900"/>
            <a:ext cx="4184100" cy="12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r>
              <a:rPr lang="en-US" dirty="0"/>
              <a:t>Volodymyr </a:t>
            </a:r>
            <a:r>
              <a:rPr lang="en-US" dirty="0" err="1"/>
              <a:t>Bazylevych</a:t>
            </a:r>
            <a:endParaRPr lang="en-US" dirty="0"/>
          </a:p>
          <a:p>
            <a:r>
              <a:rPr lang="en-US" dirty="0"/>
              <a:t>bazvlamar@stu.cn.ua</a:t>
            </a:r>
          </a:p>
          <a:p>
            <a:r>
              <a:rPr lang="en-US" dirty="0"/>
              <a:t>@</a:t>
            </a:r>
            <a:r>
              <a:rPr lang="en-US" dirty="0" err="1"/>
              <a:t>bazvlamar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CE36A-202D-4757-A905-93044E27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Involved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CAD5E7-6339-421C-8D67-129B706FE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8150" y="5680915"/>
            <a:ext cx="8437800" cy="5763900"/>
          </a:xfrm>
        </p:spPr>
        <p:txBody>
          <a:bodyPr/>
          <a:lstStyle/>
          <a:p>
            <a:r>
              <a:rPr lang="en-US" dirty="0"/>
              <a:t>Java/Android SDK</a:t>
            </a:r>
          </a:p>
          <a:p>
            <a:r>
              <a:rPr lang="en-US" dirty="0"/>
              <a:t>C/C++, Android NDK</a:t>
            </a:r>
          </a:p>
          <a:p>
            <a:r>
              <a:rPr lang="en-US" dirty="0"/>
              <a:t>JavaScript/Rhino</a:t>
            </a:r>
          </a:p>
          <a:p>
            <a:r>
              <a:rPr lang="en-US" dirty="0"/>
              <a:t>Python </a:t>
            </a:r>
          </a:p>
          <a:p>
            <a:r>
              <a:rPr lang="en-US" dirty="0"/>
              <a:t>TypeScript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6E461C-9427-4AFC-BE19-D5175BF7466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0875643" y="5680915"/>
            <a:ext cx="8437800" cy="5763900"/>
          </a:xfrm>
        </p:spPr>
        <p:txBody>
          <a:bodyPr/>
          <a:lstStyle/>
          <a:p>
            <a:r>
              <a:rPr lang="en-US" dirty="0"/>
              <a:t>Android Studio</a:t>
            </a:r>
          </a:p>
          <a:p>
            <a:r>
              <a:rPr lang="en-US" dirty="0"/>
              <a:t>Visual Studio Code + Plugins</a:t>
            </a:r>
          </a:p>
          <a:p>
            <a:r>
              <a:rPr lang="en-US" dirty="0"/>
              <a:t>Git/GitHub/GitLab</a:t>
            </a:r>
          </a:p>
          <a:p>
            <a:r>
              <a:rPr lang="en-US" dirty="0"/>
              <a:t>TypeScript/</a:t>
            </a:r>
            <a:r>
              <a:rPr lang="en-US" dirty="0" err="1"/>
              <a:t>TypeDoc</a:t>
            </a:r>
            <a:r>
              <a:rPr lang="en-US" dirty="0"/>
              <a:t> + Plugins</a:t>
            </a:r>
          </a:p>
          <a:p>
            <a:r>
              <a:rPr lang="en-US" dirty="0"/>
              <a:t>Trello</a:t>
            </a:r>
          </a:p>
          <a:p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A7061DA1-9772-4D00-9436-BB2A194C213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469575" y="3104203"/>
            <a:ext cx="6574495" cy="1326300"/>
          </a:xfrm>
        </p:spPr>
        <p:txBody>
          <a:bodyPr/>
          <a:lstStyle/>
          <a:p>
            <a:r>
              <a:rPr lang="en-US" dirty="0"/>
              <a:t>Languages &amp; Frameworks</a:t>
            </a:r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B8E4163-50B8-4128-AAEE-F0DE787B83D4}"/>
              </a:ext>
            </a:extLst>
          </p:cNvPr>
          <p:cNvSpPr txBox="1">
            <a:spLocks/>
          </p:cNvSpPr>
          <p:nvPr/>
        </p:nvSpPr>
        <p:spPr>
          <a:xfrm>
            <a:off x="10875643" y="3104203"/>
            <a:ext cx="6574495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400" b="0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400" b="0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400" b="0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400" b="0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400" b="0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400" b="0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400" b="0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400" b="0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400" b="0" i="0" u="none" strike="noStrike" cap="none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r>
              <a:rPr lang="en-US" dirty="0"/>
              <a:t>Tools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1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44340-42BE-4C91-8E3D-3992A826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Ruby on Rails</a:t>
            </a:r>
            <a:r>
              <a:rPr lang="uk-UA" dirty="0"/>
              <a:t> </a:t>
            </a:r>
            <a:r>
              <a:rPr lang="en-US" dirty="0"/>
              <a:t>workshop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0569700-B7DC-4AA3-B714-BB4102AB26EA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uk-UA" dirty="0"/>
              <a:t>21/08/2020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DA22541-A87B-46BF-8543-C9BC2C7A738F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r>
              <a:rPr lang="en-US" dirty="0"/>
              <a:t>Great workshop on Ruby on Rails for students from developer. In a little more than 5 hours, students were able to create their first small application.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68C3E63-952E-461B-B867-AF6A9296D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0" b="33510"/>
          <a:stretch/>
        </p:blipFill>
        <p:spPr bwMode="auto">
          <a:xfrm>
            <a:off x="12192000" y="7772400"/>
            <a:ext cx="1219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E16B80DA-25B3-4161-86F5-C04C3B192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0" b="20239"/>
          <a:stretch/>
        </p:blipFill>
        <p:spPr bwMode="auto">
          <a:xfrm>
            <a:off x="12192001" y="0"/>
            <a:ext cx="12191999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6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647036-0B24-4A6C-A979-5E5B7D08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Xamarin Workshop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62855AE-FED3-4078-977B-D747FFF53AA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13/09/2020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E339DC9-A7D2-4D6C-924B-76E9B2D117D6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r>
              <a:rPr lang="en-US" dirty="0"/>
              <a:t>Workshop for students by student about Xamarin Framework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6ABE508-2F29-4D0C-B328-E1A53795E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6" b="21068"/>
          <a:stretch/>
        </p:blipFill>
        <p:spPr bwMode="auto">
          <a:xfrm>
            <a:off x="12197862" y="0"/>
            <a:ext cx="12186138" cy="765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83DEF49-4ACE-4BDB-9358-7E4E36F79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 b="32955"/>
          <a:stretch/>
        </p:blipFill>
        <p:spPr bwMode="auto">
          <a:xfrm>
            <a:off x="12197862" y="7656010"/>
            <a:ext cx="12186138" cy="605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8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3004CF-D419-4C3B-88BD-2F6469DF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 playlist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54D46B8-92BE-4523-803C-5BE20ED06CAA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Records of Events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4883281-B813-4C12-90B4-41222B00C2CD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r>
              <a:rPr lang="en-US" dirty="0"/>
              <a:t>All records of club events you can find at department ICS channel </a:t>
            </a:r>
            <a:r>
              <a:rPr lang="en-US" dirty="0">
                <a:hlinkClick r:id="rId2"/>
              </a:rPr>
              <a:t>https://www.youtube.com/channel/UCiBWJn4v6Mr0XVVYTBrRmLg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7DF1486-CD11-4404-9B53-B28DC6B9C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527538"/>
            <a:ext cx="12277258" cy="126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0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8;p15">
            <a:extLst>
              <a:ext uri="{FF2B5EF4-FFF2-40B4-BE49-F238E27FC236}">
                <a16:creationId xmlns:a16="http://schemas.microsoft.com/office/drawing/2014/main" xmlns="" id="{48B9C1DF-2EF5-4CE1-95DF-FEF52DA1060A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811401" y="8783000"/>
            <a:ext cx="1411500" cy="141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3883585" y="3641650"/>
            <a:ext cx="12287100" cy="3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title" idx="2"/>
          </p:nvPr>
        </p:nvSpPr>
        <p:spPr>
          <a:xfrm>
            <a:off x="5558812" y="8850300"/>
            <a:ext cx="4184100" cy="12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Ihor</a:t>
            </a:r>
            <a:r>
              <a:rPr lang="en-US" dirty="0"/>
              <a:t> Melikhov</a:t>
            </a:r>
            <a:br>
              <a:rPr lang="en-US" dirty="0"/>
            </a:br>
            <a:r>
              <a:rPr lang="en-US" dirty="0"/>
              <a:t>Ih01@i.ua</a:t>
            </a:r>
            <a:br>
              <a:rPr lang="en-US" dirty="0"/>
            </a:br>
            <a:r>
              <a:rPr lang="en-US" dirty="0"/>
              <a:t>@ichzerowan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750515B7-3127-4FE7-ACA8-519A021E4397}"/>
              </a:ext>
            </a:extLst>
          </p:cNvPr>
          <p:cNvGrpSpPr>
            <a:grpSpLocks noChangeAspect="1"/>
          </p:cNvGrpSpPr>
          <p:nvPr/>
        </p:nvGrpSpPr>
        <p:grpSpPr>
          <a:xfrm>
            <a:off x="8144073" y="8784848"/>
            <a:ext cx="1411500" cy="1411494"/>
            <a:chOff x="0" y="0"/>
            <a:chExt cx="6350000" cy="6349974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8CBAC9AD-8A67-4C2C-9222-1E2B659016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1348" r="-20951" b="-32301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Google Shape;66;p15">
            <a:extLst>
              <a:ext uri="{FF2B5EF4-FFF2-40B4-BE49-F238E27FC236}">
                <a16:creationId xmlns:a16="http://schemas.microsoft.com/office/drawing/2014/main" xmlns="" id="{67C7E0BB-7C16-4B4F-937A-EA286824673F}"/>
              </a:ext>
            </a:extLst>
          </p:cNvPr>
          <p:cNvSpPr txBox="1">
            <a:spLocks/>
          </p:cNvSpPr>
          <p:nvPr/>
        </p:nvSpPr>
        <p:spPr>
          <a:xfrm>
            <a:off x="9742912" y="8916200"/>
            <a:ext cx="4184100" cy="12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r>
              <a:rPr lang="en-US" dirty="0"/>
              <a:t>Volodymyr </a:t>
            </a:r>
            <a:r>
              <a:rPr lang="en-US" dirty="0" err="1"/>
              <a:t>Bazylevych</a:t>
            </a:r>
            <a:endParaRPr lang="en-US" dirty="0"/>
          </a:p>
          <a:p>
            <a:r>
              <a:rPr lang="en-US" dirty="0"/>
              <a:t>bazvlamar@stu.cn.ua</a:t>
            </a:r>
          </a:p>
          <a:p>
            <a:r>
              <a:rPr lang="en-US" dirty="0"/>
              <a:t>@</a:t>
            </a:r>
            <a:r>
              <a:rPr lang="en-US" dirty="0" err="1"/>
              <a:t>bazvlamar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824450" y="5171200"/>
            <a:ext cx="16735200" cy="2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“Developer Student Clubs are university based community groups for students interested in Google developer technologies. Students from all undergraduate or graduate programs with an interest in growing as a developer are welcome. By joining a DSC, students grow their knowledge in a peer-to-peer learning environment and build solutions for local businesses and their community.”</a:t>
            </a:r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 idx="2"/>
          </p:nvPr>
        </p:nvSpPr>
        <p:spPr>
          <a:xfrm>
            <a:off x="3859721" y="9266581"/>
            <a:ext cx="12933300" cy="16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 DSC Website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1366906" y="1128100"/>
            <a:ext cx="21862800" cy="18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Activities</a:t>
            </a:r>
            <a:endParaRPr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 idx="2"/>
          </p:nvPr>
        </p:nvSpPr>
        <p:spPr>
          <a:xfrm>
            <a:off x="1469575" y="3104203"/>
            <a:ext cx="218628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Events we are going to organize</a:t>
            </a:r>
            <a:endParaRPr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1598150" y="4832775"/>
            <a:ext cx="8437800" cy="57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 dirty="0"/>
              <a:t>Workshops</a:t>
            </a:r>
            <a:endParaRPr dirty="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 dirty="0">
                <a:solidFill>
                  <a:schemeClr val="accent3"/>
                </a:solidFill>
              </a:rPr>
              <a:t>Technical Discussions</a:t>
            </a:r>
            <a:endParaRPr dirty="0">
              <a:solidFill>
                <a:schemeClr val="accent3"/>
              </a:solidFill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Char char="●"/>
            </a:pPr>
            <a:r>
              <a:rPr lang="en-US" dirty="0">
                <a:solidFill>
                  <a:schemeClr val="accent3"/>
                </a:solidFill>
              </a:rPr>
              <a:t>Projects Development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3"/>
          </p:nvPr>
        </p:nvSpPr>
        <p:spPr>
          <a:xfrm>
            <a:off x="10915400" y="4832775"/>
            <a:ext cx="8437800" cy="57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 dirty="0" err="1"/>
              <a:t>Hackatons</a:t>
            </a:r>
            <a:endParaRPr dirty="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 dirty="0"/>
              <a:t>Solution Challenge 2021</a:t>
            </a: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 dirty="0"/>
              <a:t>Communication &amp; Experience Exchange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AB637-4224-42DE-9034-879C95B5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AA3560B-DB22-4A7B-8A71-F093E997724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Depend on Your Own Interests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31C8BC-15B8-4816-9661-CB824ED88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</a:t>
            </a:r>
          </a:p>
          <a:p>
            <a:r>
              <a:rPr lang="en-US" dirty="0"/>
              <a:t>Cloud</a:t>
            </a:r>
          </a:p>
          <a:p>
            <a:r>
              <a:rPr lang="en-US" dirty="0"/>
              <a:t>AI/ML/Data Science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8359F4F-CCDE-406F-A7CC-2BA1AA69C6B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Mobile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IoT</a:t>
            </a:r>
          </a:p>
          <a:p>
            <a:r>
              <a:rPr lang="en-US" dirty="0"/>
              <a:t>Any Other Technology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4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1B330E-92D1-404A-BACD-D1A17447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DSC Event Platform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0649702-7A85-46D7-BAEA-1F0161395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481" y="3434385"/>
            <a:ext cx="192976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6FEB33-6BA4-4F31-AE5C-109E2E91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Team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6B1AE13-9136-47FC-A8A7-E605D3043C9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Passionate about Community</a:t>
            </a:r>
            <a:endParaRPr lang="ru-RU" dirty="0"/>
          </a:p>
        </p:txBody>
      </p:sp>
      <p:grpSp>
        <p:nvGrpSpPr>
          <p:cNvPr id="8" name="Google Shape;365;p37">
            <a:extLst>
              <a:ext uri="{FF2B5EF4-FFF2-40B4-BE49-F238E27FC236}">
                <a16:creationId xmlns:a16="http://schemas.microsoft.com/office/drawing/2014/main" xmlns="" id="{FFD60C1D-CC6C-4EBE-905F-056661E3FCBD}"/>
              </a:ext>
            </a:extLst>
          </p:cNvPr>
          <p:cNvGrpSpPr/>
          <p:nvPr/>
        </p:nvGrpSpPr>
        <p:grpSpPr>
          <a:xfrm>
            <a:off x="8114593" y="4587106"/>
            <a:ext cx="8154814" cy="7696918"/>
            <a:chOff x="-1" y="0"/>
            <a:chExt cx="6231856" cy="5881935"/>
          </a:xfrm>
        </p:grpSpPr>
        <p:sp>
          <p:nvSpPr>
            <p:cNvPr id="9" name="Google Shape;366;p37">
              <a:extLst>
                <a:ext uri="{FF2B5EF4-FFF2-40B4-BE49-F238E27FC236}">
                  <a16:creationId xmlns:a16="http://schemas.microsoft.com/office/drawing/2014/main" xmlns="" id="{DC20EACE-A8C0-4A0A-8FF8-0A30135521C2}"/>
                </a:ext>
              </a:extLst>
            </p:cNvPr>
            <p:cNvSpPr/>
            <p:nvPr/>
          </p:nvSpPr>
          <p:spPr>
            <a:xfrm>
              <a:off x="1306181" y="0"/>
              <a:ext cx="3619500" cy="3619500"/>
            </a:xfrm>
            <a:prstGeom prst="ellipse">
              <a:avLst/>
            </a:prstGeom>
            <a:solidFill>
              <a:srgbClr val="4285F4">
                <a:alpha val="89410"/>
              </a:srgbClr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67;p37">
              <a:extLst>
                <a:ext uri="{FF2B5EF4-FFF2-40B4-BE49-F238E27FC236}">
                  <a16:creationId xmlns:a16="http://schemas.microsoft.com/office/drawing/2014/main" xmlns="" id="{6BA1DC82-1903-46FC-BB88-CC2436DDD150}"/>
                </a:ext>
              </a:extLst>
            </p:cNvPr>
            <p:cNvSpPr/>
            <p:nvPr/>
          </p:nvSpPr>
          <p:spPr>
            <a:xfrm>
              <a:off x="1788831" y="1257354"/>
              <a:ext cx="2654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3600" i="0" u="none" strike="noStrike" cap="none" dirty="0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DSC Lead</a:t>
              </a:r>
              <a:endParaRPr sz="3600" dirty="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1" name="Google Shape;368;p37">
              <a:extLst>
                <a:ext uri="{FF2B5EF4-FFF2-40B4-BE49-F238E27FC236}">
                  <a16:creationId xmlns:a16="http://schemas.microsoft.com/office/drawing/2014/main" xmlns="" id="{DD52AC9C-F006-48BA-A697-46A84F325570}"/>
                </a:ext>
              </a:extLst>
            </p:cNvPr>
            <p:cNvSpPr/>
            <p:nvPr/>
          </p:nvSpPr>
          <p:spPr>
            <a:xfrm>
              <a:off x="2612355" y="2262435"/>
              <a:ext cx="3619500" cy="3619500"/>
            </a:xfrm>
            <a:prstGeom prst="ellipse">
              <a:avLst/>
            </a:prstGeom>
            <a:solidFill>
              <a:srgbClr val="0F9D58">
                <a:alpha val="76470"/>
              </a:srgbClr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69;p37">
              <a:extLst>
                <a:ext uri="{FF2B5EF4-FFF2-40B4-BE49-F238E27FC236}">
                  <a16:creationId xmlns:a16="http://schemas.microsoft.com/office/drawing/2014/main" xmlns="" id="{6D7684E1-47AC-43F1-86CF-BF24F2F7E38C}"/>
                </a:ext>
              </a:extLst>
            </p:cNvPr>
            <p:cNvSpPr/>
            <p:nvPr/>
          </p:nvSpPr>
          <p:spPr>
            <a:xfrm>
              <a:off x="3719442" y="4002499"/>
              <a:ext cx="217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3600" i="0" u="none" strike="noStrike" cap="none" dirty="0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Event Volunteer</a:t>
              </a:r>
              <a:endParaRPr lang="en-US" sz="3600" dirty="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3" name="Google Shape;370;p37">
              <a:extLst>
                <a:ext uri="{FF2B5EF4-FFF2-40B4-BE49-F238E27FC236}">
                  <a16:creationId xmlns:a16="http://schemas.microsoft.com/office/drawing/2014/main" xmlns="" id="{13E55910-4053-4FA6-B36C-FD33801BF33B}"/>
                </a:ext>
              </a:extLst>
            </p:cNvPr>
            <p:cNvSpPr/>
            <p:nvPr/>
          </p:nvSpPr>
          <p:spPr>
            <a:xfrm>
              <a:off x="-1" y="2262435"/>
              <a:ext cx="3619500" cy="3619500"/>
            </a:xfrm>
            <a:prstGeom prst="ellipse">
              <a:avLst/>
            </a:prstGeom>
            <a:solidFill>
              <a:srgbClr val="DB4437">
                <a:alpha val="67840"/>
              </a:srgbClr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71;p37">
              <a:extLst>
                <a:ext uri="{FF2B5EF4-FFF2-40B4-BE49-F238E27FC236}">
                  <a16:creationId xmlns:a16="http://schemas.microsoft.com/office/drawing/2014/main" xmlns="" id="{E4DB9A10-D6BE-4C9B-BA75-AA92A1A1C5AC}"/>
                </a:ext>
              </a:extLst>
            </p:cNvPr>
            <p:cNvSpPr/>
            <p:nvPr/>
          </p:nvSpPr>
          <p:spPr>
            <a:xfrm>
              <a:off x="340876" y="4002499"/>
              <a:ext cx="2172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Roboto"/>
                <a:buNone/>
              </a:pPr>
              <a:r>
                <a:rPr lang="en-US" sz="3600" i="0" u="none" strike="noStrike" cap="none" dirty="0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Core Team</a:t>
              </a:r>
              <a:endParaRPr sz="3600" dirty="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39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CE36A-202D-4757-A905-93044E27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Hosted Events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763F02B-3292-4DB1-893E-6E737E4FFE42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Just a Couple of Best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CAD5E7-6339-421C-8D67-129B706FE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Serializtion</a:t>
            </a:r>
            <a:r>
              <a:rPr lang="en-US" dirty="0"/>
              <a:t>. What, Why and How?</a:t>
            </a:r>
          </a:p>
          <a:p>
            <a:r>
              <a:rPr lang="en-US" dirty="0"/>
              <a:t>Introduction to Kotlin</a:t>
            </a:r>
          </a:p>
          <a:p>
            <a:r>
              <a:rPr lang="en-US" dirty="0"/>
              <a:t>Android Study Jams</a:t>
            </a:r>
          </a:p>
          <a:p>
            <a:r>
              <a:rPr lang="en-US" dirty="0"/>
              <a:t>Compilers. Behind the Run Button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6E461C-9427-4AFC-BE19-D5175BF7466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Cross-Chapter Events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8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 idx="2"/>
          </p:nvPr>
        </p:nvSpPr>
        <p:spPr>
          <a:xfrm>
            <a:off x="2029904" y="6734227"/>
            <a:ext cx="119880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Horizon </a:t>
            </a:r>
            <a:r>
              <a:rPr lang="en-US" dirty="0" err="1"/>
              <a:t>Modding</a:t>
            </a:r>
            <a:r>
              <a:rPr lang="en-US" dirty="0"/>
              <a:t> Kernel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2029900" y="3288725"/>
            <a:ext cx="12287100" cy="3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Club’s Summer Project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C4A5A61-3C04-4A1C-989D-37CF890D6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645" y="4641181"/>
            <a:ext cx="8555062" cy="4277531"/>
          </a:xfrm>
          <a:prstGeom prst="rect">
            <a:avLst/>
          </a:prstGeom>
        </p:spPr>
      </p:pic>
      <p:sp>
        <p:nvSpPr>
          <p:cNvPr id="154" name="Google Shape;154;p23"/>
          <p:cNvSpPr txBox="1">
            <a:spLocks noGrp="1"/>
          </p:cNvSpPr>
          <p:nvPr>
            <p:ph type="title" idx="3"/>
          </p:nvPr>
        </p:nvSpPr>
        <p:spPr>
          <a:xfrm>
            <a:off x="1958775" y="4321118"/>
            <a:ext cx="8334000" cy="4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B0604020202020204" charset="0"/>
              </a:rPr>
              <a:t>Horizon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B0604020202020204" charset="0"/>
              </a:rPr>
              <a:t>Modding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B0604020202020204" charset="0"/>
              </a:rPr>
              <a:t> Kernel is a flexible environment for game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B0604020202020204" charset="0"/>
              </a:rPr>
              <a:t>modding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B0604020202020204" charset="0"/>
              </a:rPr>
              <a:t>, and 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 panose="020B0604020202020204" charset="0"/>
              </a:rPr>
              <a:t>modloader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B0604020202020204" charset="0"/>
              </a:rPr>
              <a:t> for Minecraft: Bedrock Edition.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1958775" y="1962775"/>
            <a:ext cx="8334000" cy="20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Horizon </a:t>
            </a:r>
            <a:r>
              <a:rPr lang="en-US" dirty="0" err="1"/>
              <a:t>Modding</a:t>
            </a:r>
            <a:r>
              <a:rPr lang="en-US" dirty="0"/>
              <a:t> Kernel</a:t>
            </a:r>
            <a:endParaRPr dirty="0"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5272237" y="316499"/>
            <a:ext cx="5953957" cy="1284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73078E1-C21D-4FEF-A7EE-374DB4D9F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78" y="6752021"/>
            <a:ext cx="3719697" cy="37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SC Master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DB4437"/>
      </a:accent2>
      <a:accent3>
        <a:srgbClr val="3F3F3F"/>
      </a:accent3>
      <a:accent4>
        <a:srgbClr val="254A89"/>
      </a:accent4>
      <a:accent5>
        <a:srgbClr val="7B261F"/>
      </a:accent5>
      <a:accent6>
        <a:srgbClr val="23232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298</Words>
  <Application>Microsoft Office PowerPoint</Application>
  <PresentationFormat>Произвольный</PresentationFormat>
  <Paragraphs>74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Google Sans</vt:lpstr>
      <vt:lpstr>Roboto</vt:lpstr>
      <vt:lpstr>Roboto Mono</vt:lpstr>
      <vt:lpstr>DSC Master</vt:lpstr>
      <vt:lpstr>Developer Student Clubs</vt:lpstr>
      <vt:lpstr>“Developer Student Clubs are university based community groups for students interested in Google developer technologies. Students from all undergraduate or graduate programs with an interest in growing as a developer are welcome. By joining a DSC, students grow their knowledge in a peer-to-peer learning environment and build solutions for local businesses and their community.”</vt:lpstr>
      <vt:lpstr>Activities</vt:lpstr>
      <vt:lpstr>Technologies</vt:lpstr>
      <vt:lpstr>DSC Event Platform</vt:lpstr>
      <vt:lpstr>Core Team</vt:lpstr>
      <vt:lpstr>Hosted Events</vt:lpstr>
      <vt:lpstr>Horizon Modding Kernel</vt:lpstr>
      <vt:lpstr>Horizon Modding Kernel is a flexible environment for game modding, and a modloader for Minecraft: Bedrock Edition.</vt:lpstr>
      <vt:lpstr>Technologies Involved</vt:lpstr>
      <vt:lpstr>Ruby on Rails workshop</vt:lpstr>
      <vt:lpstr>Xamarin Workshop</vt:lpstr>
      <vt:lpstr>YouTube playlist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 Student Clubs</dc:title>
  <dc:creator>Admin</dc:creator>
  <cp:lastModifiedBy>натали</cp:lastModifiedBy>
  <cp:revision>10</cp:revision>
  <dcterms:modified xsi:type="dcterms:W3CDTF">2021-02-24T13:41:33Z</dcterms:modified>
</cp:coreProperties>
</file>